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115.png"/><Relationship Id="rId7" Type="http://schemas.openxmlformats.org/officeDocument/2006/relationships/image" Target="../media/image2.tiff"/><Relationship Id="rId12" Type="http://schemas.openxmlformats.org/officeDocument/2006/relationships/image" Target="../media/image7.jpe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8.png"/><Relationship Id="rId11" Type="http://schemas.openxmlformats.org/officeDocument/2006/relationships/image" Target="../media/image6.png"/><Relationship Id="rId5" Type="http://schemas.openxmlformats.org/officeDocument/2006/relationships/image" Target="../media/image1.emf"/><Relationship Id="rId10" Type="http://schemas.openxmlformats.org/officeDocument/2006/relationships/image" Target="../media/image5.jpeg"/><Relationship Id="rId4" Type="http://schemas.openxmlformats.org/officeDocument/2006/relationships/image" Target="../media/image116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742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42064" y="1663702"/>
            <a:ext cx="3567894" cy="553986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Calculating the amount of substance needed in an initial concentration to produce a final desired dilution and volume.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2064" y="3369592"/>
            <a:ext cx="3568699" cy="1026658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amount of a substance is required to make 1500mL of a product such that 50mL diluted to 1000mL will give a 1% v/v concentration?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7933" y="4400824"/>
            <a:ext cx="3374345" cy="704293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Calculate the quantity of substance in the final dilution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7242" y="4653323"/>
                <a:ext cx="1546630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×1000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242" y="4653323"/>
                <a:ext cx="1546630" cy="3814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77391" y="809782"/>
            <a:ext cx="3441310" cy="78629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rgbClr val="BEA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DILUTIONS</a:t>
            </a:r>
            <a:endParaRPr lang="en-GB" sz="19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7914" y="5188776"/>
            <a:ext cx="3374362" cy="707880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If the 1000mL contains 10mL of the substance, then the 50mL must also have contained 10mL of the substance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4886" y="5613838"/>
                <a:ext cx="2127109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10</m:t>
                      </m:r>
                      <m:r>
                        <a:rPr lang="en-GB" sz="1000" i="1">
                          <a:latin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</a:rPr>
                        <m:t>𝑖𝑛</m:t>
                      </m:r>
                      <m:r>
                        <a:rPr lang="en-GB" sz="1000" i="1">
                          <a:latin typeface="Cambria Math"/>
                        </a:rPr>
                        <m:t> 1000</m:t>
                      </m:r>
                      <m:r>
                        <a:rPr lang="en-GB" sz="1000" i="1">
                          <a:latin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∴10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 50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886" y="5613838"/>
                <a:ext cx="2127109" cy="246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742268" y="5974023"/>
            <a:ext cx="3370011" cy="704293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to calculate the initial amount needed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70942" y="6233277"/>
                <a:ext cx="1155128" cy="382835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300" i="1">
                            <a:latin typeface="Cambria Math" panose="02040503050406030204" pitchFamily="18" charset="0"/>
                            <a:ea typeface="SimSun" pitchFamily="2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10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num>
                      <m:den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50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den>
                    </m:f>
                    <m:r>
                      <a:rPr lang="en-GB" sz="1300" i="1">
                        <a:latin typeface="Cambria Math"/>
                        <a:ea typeface="SimSun" pitchFamily="2" charset="-122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1300" dirty="0">
                    <a:latin typeface="Arial" panose="020B0604020202020204" pitchFamily="34" charset="0"/>
                    <a:ea typeface="SimSun" pitchFamily="2" charset="-122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300" i="1">
                            <a:latin typeface="Cambria Math" panose="02040503050406030204" pitchFamily="18" charset="0"/>
                            <a:ea typeface="SimSun" pitchFamily="2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1500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den>
                    </m:f>
                  </m:oMath>
                </a14:m>
                <a:endParaRPr lang="en-GB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942" y="6233277"/>
                <a:ext cx="1155128" cy="3828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65" y="2078043"/>
            <a:ext cx="1827213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742268" y="6764477"/>
            <a:ext cx="3370011" cy="707885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4: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628575" y="6988806"/>
                <a:ext cx="1620817" cy="384586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SimSun" pitchFamily="2" charset="-122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SimSun" pitchFamily="2" charset="-122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×1500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SimSun" pitchFamily="2" charset="-122"/>
                              <a:cs typeface="Arial" panose="020B0604020202020204" pitchFamily="34" charset="0"/>
                            </a:rPr>
                            <m:t>50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𝟑𝟎𝟎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𝒎𝑳</m:t>
                      </m:r>
                    </m:oMath>
                  </m:oMathPara>
                </a14:m>
                <a:endParaRPr lang="en-GB" sz="7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75" y="6988806"/>
                <a:ext cx="1620817" cy="3845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065006" y="6991721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81105" y="312339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8" cstate="print"/>
          <a:srcRect l="2018" t="6865" r="36403" b="6865"/>
          <a:stretch/>
        </p:blipFill>
        <p:spPr bwMode="auto">
          <a:xfrm>
            <a:off x="1826976" y="6842943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115330" y="6223037"/>
            <a:ext cx="3245172" cy="254425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44465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711" y="4209077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27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80" y="5613838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0" descr="Image result for creative commons licens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34" y="5733296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08" y="2"/>
            <a:ext cx="3559838" cy="1026658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weight of a substance is required to make 45mL of a product such that 3mL diluted to 100mL will give a 1 in 5000 concentration 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8946" y="4098140"/>
            <a:ext cx="3556277" cy="1026658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20% v/v concentrate should you use to make up 1200mL of a solution, such that 10mL diluted to 500mL will give a final dilution of 0.04% v/v?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7054" y="2548290"/>
            <a:ext cx="3568170" cy="4844209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weight of a substance is required to make 375mL of a solution such that 25mL diluted to 2L will give a 1 in 1000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amount of substance is required to make 1.6L of a solution such that 50mL diluted to 1200mL will give a 0.5% v/v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weight of ingredient is required to make 560mL of a product such that 8mL diluted to 450mL will give a 2mg/5mL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5% v/v concentrate should you use to make 1.25L of a product such that 10mL diluted to 4L will give a 25ppm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of 15mcL/mL concentration should you use to make 120mL of a product such that 0.5mL diluted to 10mL will give a 0.002% v/v solution?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30g.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192mL.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12.6g.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250mL.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3.2mL.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52" y="1027876"/>
            <a:ext cx="3373541" cy="704293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Calculate the quantity of substance in the final dilution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10281" y="1259369"/>
                <a:ext cx="1566378" cy="38150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5000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100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𝟎𝟐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𝒈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81" y="1259369"/>
                <a:ext cx="1566378" cy="3815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1238" y="1816684"/>
            <a:ext cx="3373555" cy="707880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If the 100mL contains 0.02g of the substance, then the 3mL must also have contained 0.02g of the substance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4479" y="2199736"/>
                <a:ext cx="1981941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0.02</m:t>
                      </m:r>
                      <m:r>
                        <a:rPr lang="en-GB" sz="1000" i="1">
                          <a:latin typeface="Cambria Math"/>
                        </a:rPr>
                        <m:t>𝑔</m:t>
                      </m:r>
                      <m:r>
                        <a:rPr lang="en-GB" sz="1000" i="1">
                          <a:latin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</a:rPr>
                        <m:t>𝑖𝑛</m:t>
                      </m:r>
                      <m:r>
                        <a:rPr lang="en-GB" sz="1000" i="1">
                          <a:latin typeface="Cambria Math"/>
                        </a:rPr>
                        <m:t> 100</m:t>
                      </m:r>
                      <m:r>
                        <a:rPr lang="en-GB" sz="1000" i="1">
                          <a:latin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∴0.02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 3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79" y="2199736"/>
                <a:ext cx="1981941" cy="246215"/>
              </a:xfrm>
              <a:prstGeom prst="rect">
                <a:avLst/>
              </a:prstGeom>
              <a:blipFill rotWithShape="1">
                <a:blip r:embed="rId3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0449" y="2601932"/>
            <a:ext cx="3374345" cy="704293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to calculate the initial amount needed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83210" y="2840184"/>
                <a:ext cx="991292" cy="382553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300" i="1">
                            <a:latin typeface="Cambria Math" panose="02040503050406030204" pitchFamily="18" charset="0"/>
                            <a:ea typeface="SimSun" pitchFamily="2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0.02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den>
                    </m:f>
                    <m:r>
                      <a:rPr lang="en-GB" sz="1300" i="1">
                        <a:latin typeface="Cambria Math"/>
                        <a:ea typeface="SimSun" pitchFamily="2" charset="-122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1100" dirty="0">
                    <a:latin typeface="Arial" panose="020B0604020202020204" pitchFamily="34" charset="0"/>
                    <a:ea typeface="SimSun" pitchFamily="2" charset="-122"/>
                    <a:cs typeface="Arial" panose="020B0604020202020204" pitchFamily="34" charset="0"/>
                  </a:rPr>
                  <a:t>=</a:t>
                </a:r>
                <a:r>
                  <a:rPr lang="en-GB" sz="1300" dirty="0">
                    <a:latin typeface="Arial" panose="020B0604020202020204" pitchFamily="34" charset="0"/>
                    <a:ea typeface="SimSun" pitchFamily="2" charset="-122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300" i="1">
                            <a:latin typeface="Cambria Math" panose="02040503050406030204" pitchFamily="18" charset="0"/>
                            <a:ea typeface="SimSun" pitchFamily="2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45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den>
                    </m:f>
                  </m:oMath>
                </a14:m>
                <a:endParaRPr lang="en-GB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210" y="2840184"/>
                <a:ext cx="991292" cy="3825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81252" y="5131691"/>
            <a:ext cx="3373541" cy="704293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Calculate the quantity of substance in the final dilution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20563" y="5368434"/>
                <a:ext cx="1548745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0.04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×500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563" y="5368434"/>
                <a:ext cx="1548745" cy="3814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1238" y="5919641"/>
            <a:ext cx="3373555" cy="707880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If the 500mL contains 0.2mL of the substance, then the 10mL must also have contained 0.2mL of the substance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8488" y="6305748"/>
                <a:ext cx="2107873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0.2</m:t>
                      </m:r>
                      <m:r>
                        <a:rPr lang="en-GB" sz="1000" i="1">
                          <a:latin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</a:rPr>
                        <m:t>𝑖𝑛</m:t>
                      </m:r>
                      <m:r>
                        <a:rPr lang="en-GB" sz="1000" i="1">
                          <a:latin typeface="Cambria Math"/>
                        </a:rPr>
                        <m:t> 500</m:t>
                      </m:r>
                      <m:r>
                        <a:rPr lang="en-GB" sz="1000" i="1">
                          <a:latin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∴0.2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 10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488" y="6305748"/>
                <a:ext cx="2107873" cy="2462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83174" y="6707086"/>
            <a:ext cx="3371620" cy="704293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to calculate the initial amount needed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203529" y="6950583"/>
                <a:ext cx="1163780" cy="382835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300" i="1">
                            <a:latin typeface="Cambria Math" panose="02040503050406030204" pitchFamily="18" charset="0"/>
                            <a:ea typeface="SimSun" pitchFamily="2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0.2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num>
                      <m:den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10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den>
                    </m:f>
                    <m:r>
                      <a:rPr lang="en-GB" sz="1300" i="1">
                        <a:latin typeface="Cambria Math"/>
                        <a:ea typeface="SimSun" pitchFamily="2" charset="-122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1100" dirty="0">
                    <a:latin typeface="Arial" panose="020B0604020202020204" pitchFamily="34" charset="0"/>
                    <a:ea typeface="SimSun" pitchFamily="2" charset="-122"/>
                    <a:cs typeface="Arial" panose="020B0604020202020204" pitchFamily="34" charset="0"/>
                  </a:rPr>
                  <a:t>=</a:t>
                </a:r>
                <a:r>
                  <a:rPr lang="en-GB" sz="1300" dirty="0">
                    <a:latin typeface="Arial" panose="020B0604020202020204" pitchFamily="34" charset="0"/>
                    <a:ea typeface="SimSun" pitchFamily="2" charset="-122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300" i="1">
                            <a:latin typeface="Cambria Math" panose="02040503050406030204" pitchFamily="18" charset="0"/>
                            <a:ea typeface="SimSun" pitchFamily="2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1200</m:t>
                        </m:r>
                        <m:r>
                          <a:rPr lang="en-GB" sz="1300" i="1">
                            <a:latin typeface="Cambria Math"/>
                            <a:ea typeface="SimSun" pitchFamily="2" charset="-122"/>
                            <a:cs typeface="Arial" panose="020B0604020202020204" pitchFamily="34" charset="0"/>
                          </a:rPr>
                          <m:t>𝑚𝐿</m:t>
                        </m:r>
                      </m:den>
                    </m:f>
                  </m:oMath>
                </a14:m>
                <a:endParaRPr lang="en-GB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529" y="6950583"/>
                <a:ext cx="1163780" cy="38283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3646715" y="889448"/>
            <a:ext cx="3365689" cy="861768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5: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to calculate the amount of 20% concentrate needed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31500" y="1362501"/>
                <a:ext cx="1741747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100 </m:t>
                      </m:r>
                      <m:d>
                        <m:dPr>
                          <m:ctrlPr>
                            <a:rPr lang="en-GB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000" i="1"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en-GB" sz="1000" i="1">
                          <a:latin typeface="Cambria Math"/>
                          <a:ea typeface="Cambria Math"/>
                        </a:rPr>
                        <m:t>×24=20 (%)×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00" y="1362501"/>
                <a:ext cx="1741747" cy="246215"/>
              </a:xfrm>
              <a:prstGeom prst="rect">
                <a:avLst/>
              </a:prstGeom>
              <a:blipFill rotWithShape="1">
                <a:blip r:embed="rId8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80449" y="3386277"/>
            <a:ext cx="3374345" cy="707885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4: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067170" y="3626364"/>
                <a:ext cx="1441793" cy="384523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SimSun" pitchFamily="2" charset="-122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SimSun" pitchFamily="2" charset="-122"/>
                              <a:cs typeface="Arial" panose="020B0604020202020204" pitchFamily="34" charset="0"/>
                            </a:rPr>
                            <m:t>0.02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×45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SimSun" pitchFamily="2" charset="-122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𝒈</m:t>
                      </m:r>
                    </m:oMath>
                  </m:oMathPara>
                </a14:m>
                <a:endParaRPr lang="en-GB" sz="7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170" y="3626364"/>
                <a:ext cx="1441793" cy="38452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322132" y="3618773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44315" y="98318"/>
            <a:ext cx="3368091" cy="707885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4: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551493" y="322650"/>
                <a:ext cx="1569520" cy="381445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SimSun" pitchFamily="2" charset="-122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SimSun" pitchFamily="2" charset="-122"/>
                              <a:cs typeface="Arial" panose="020B0604020202020204" pitchFamily="34" charset="0"/>
                            </a:rPr>
                            <m:t>0.2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×1200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SimSun" pitchFamily="2" charset="-122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𝟐𝟒</m:t>
                      </m:r>
                      <m:r>
                        <a:rPr lang="en-GB" sz="1000" b="1" i="1">
                          <a:latin typeface="Cambria Math"/>
                          <a:ea typeface="SimSun" pitchFamily="2" charset="-122"/>
                          <a:cs typeface="Arial" panose="020B0604020202020204" pitchFamily="34" charset="0"/>
                        </a:rPr>
                        <m:t>𝒎𝑳</m:t>
                      </m:r>
                    </m:oMath>
                  </m:oMathPara>
                </a14:m>
                <a:endParaRPr lang="en-GB" sz="7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493" y="322650"/>
                <a:ext cx="1569520" cy="38144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646352" y="1833807"/>
            <a:ext cx="3366053" cy="707885"/>
          </a:xfrm>
          <a:prstGeom prst="rect">
            <a:avLst/>
          </a:prstGeom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6: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65071" y="2072835"/>
                <a:ext cx="1543872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24×100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𝟏𝟐𝟎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071" y="2072835"/>
                <a:ext cx="1543872" cy="38144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931903" y="2073384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882398" y="1403361"/>
            <a:ext cx="195400" cy="162778"/>
          </a:xfrm>
          <a:custGeom>
            <a:avLst/>
            <a:gdLst>
              <a:gd name="connsiteX0" fmla="*/ 0 w 181013"/>
              <a:gd name="connsiteY0" fmla="*/ 0 h 147638"/>
              <a:gd name="connsiteX1" fmla="*/ 14288 w 181013"/>
              <a:gd name="connsiteY1" fmla="*/ 23813 h 147638"/>
              <a:gd name="connsiteX2" fmla="*/ 57150 w 181013"/>
              <a:gd name="connsiteY2" fmla="*/ 57150 h 147638"/>
              <a:gd name="connsiteX3" fmla="*/ 71438 w 181013"/>
              <a:gd name="connsiteY3" fmla="*/ 61913 h 147638"/>
              <a:gd name="connsiteX4" fmla="*/ 95250 w 181013"/>
              <a:gd name="connsiteY4" fmla="*/ 80963 h 147638"/>
              <a:gd name="connsiteX5" fmla="*/ 114300 w 181013"/>
              <a:gd name="connsiteY5" fmla="*/ 95250 h 147638"/>
              <a:gd name="connsiteX6" fmla="*/ 128588 w 181013"/>
              <a:gd name="connsiteY6" fmla="*/ 104775 h 147638"/>
              <a:gd name="connsiteX7" fmla="*/ 166688 w 181013"/>
              <a:gd name="connsiteY7" fmla="*/ 138113 h 147638"/>
              <a:gd name="connsiteX8" fmla="*/ 180975 w 181013"/>
              <a:gd name="connsiteY8" fmla="*/ 147638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13" h="147638">
                <a:moveTo>
                  <a:pt x="0" y="0"/>
                </a:moveTo>
                <a:cubicBezTo>
                  <a:pt x="4763" y="7938"/>
                  <a:pt x="8734" y="16408"/>
                  <a:pt x="14288" y="23813"/>
                </a:cubicBezTo>
                <a:cubicBezTo>
                  <a:pt x="22506" y="34771"/>
                  <a:pt x="47045" y="53781"/>
                  <a:pt x="57150" y="57150"/>
                </a:cubicBezTo>
                <a:lnTo>
                  <a:pt x="71438" y="61913"/>
                </a:lnTo>
                <a:cubicBezTo>
                  <a:pt x="89511" y="89022"/>
                  <a:pt x="70478" y="66807"/>
                  <a:pt x="95250" y="80963"/>
                </a:cubicBezTo>
                <a:cubicBezTo>
                  <a:pt x="102142" y="84901"/>
                  <a:pt x="107841" y="90637"/>
                  <a:pt x="114300" y="95250"/>
                </a:cubicBezTo>
                <a:cubicBezTo>
                  <a:pt x="118958" y="98577"/>
                  <a:pt x="123825" y="101600"/>
                  <a:pt x="128588" y="104775"/>
                </a:cubicBezTo>
                <a:cubicBezTo>
                  <a:pt x="139700" y="121444"/>
                  <a:pt x="142875" y="130176"/>
                  <a:pt x="166688" y="138113"/>
                </a:cubicBezTo>
                <a:cubicBezTo>
                  <a:pt x="182481" y="143377"/>
                  <a:pt x="180975" y="137855"/>
                  <a:pt x="180975" y="14763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689562" y="1429615"/>
            <a:ext cx="195360" cy="141774"/>
          </a:xfrm>
          <a:custGeom>
            <a:avLst/>
            <a:gdLst>
              <a:gd name="connsiteX0" fmla="*/ 0 w 180975"/>
              <a:gd name="connsiteY0" fmla="*/ 0 h 128588"/>
              <a:gd name="connsiteX1" fmla="*/ 23813 w 180975"/>
              <a:gd name="connsiteY1" fmla="*/ 4763 h 128588"/>
              <a:gd name="connsiteX2" fmla="*/ 52388 w 180975"/>
              <a:gd name="connsiteY2" fmla="*/ 23813 h 128588"/>
              <a:gd name="connsiteX3" fmla="*/ 100013 w 180975"/>
              <a:gd name="connsiteY3" fmla="*/ 52388 h 128588"/>
              <a:gd name="connsiteX4" fmla="*/ 114300 w 180975"/>
              <a:gd name="connsiteY4" fmla="*/ 61913 h 128588"/>
              <a:gd name="connsiteX5" fmla="*/ 128588 w 180975"/>
              <a:gd name="connsiteY5" fmla="*/ 76200 h 128588"/>
              <a:gd name="connsiteX6" fmla="*/ 147638 w 180975"/>
              <a:gd name="connsiteY6" fmla="*/ 80963 h 128588"/>
              <a:gd name="connsiteX7" fmla="*/ 157163 w 180975"/>
              <a:gd name="connsiteY7" fmla="*/ 95250 h 128588"/>
              <a:gd name="connsiteX8" fmla="*/ 171450 w 180975"/>
              <a:gd name="connsiteY8" fmla="*/ 123825 h 128588"/>
              <a:gd name="connsiteX9" fmla="*/ 180975 w 180975"/>
              <a:gd name="connsiteY9" fmla="*/ 128588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128588">
                <a:moveTo>
                  <a:pt x="0" y="0"/>
                </a:moveTo>
                <a:cubicBezTo>
                  <a:pt x="7938" y="1588"/>
                  <a:pt x="16444" y="1413"/>
                  <a:pt x="23813" y="4763"/>
                </a:cubicBezTo>
                <a:cubicBezTo>
                  <a:pt x="34235" y="9500"/>
                  <a:pt x="42149" y="18693"/>
                  <a:pt x="52388" y="23813"/>
                </a:cubicBezTo>
                <a:cubicBezTo>
                  <a:pt x="81676" y="38457"/>
                  <a:pt x="65532" y="29401"/>
                  <a:pt x="100013" y="52388"/>
                </a:cubicBezTo>
                <a:cubicBezTo>
                  <a:pt x="104775" y="55563"/>
                  <a:pt x="110253" y="57866"/>
                  <a:pt x="114300" y="61913"/>
                </a:cubicBezTo>
                <a:cubicBezTo>
                  <a:pt x="119063" y="66675"/>
                  <a:pt x="122740" y="72858"/>
                  <a:pt x="128588" y="76200"/>
                </a:cubicBezTo>
                <a:cubicBezTo>
                  <a:pt x="134271" y="79447"/>
                  <a:pt x="141288" y="79375"/>
                  <a:pt x="147638" y="80963"/>
                </a:cubicBezTo>
                <a:cubicBezTo>
                  <a:pt x="150813" y="85725"/>
                  <a:pt x="154603" y="90131"/>
                  <a:pt x="157163" y="95250"/>
                </a:cubicBezTo>
                <a:cubicBezTo>
                  <a:pt x="164911" y="110746"/>
                  <a:pt x="157799" y="110174"/>
                  <a:pt x="171450" y="123825"/>
                </a:cubicBezTo>
                <a:cubicBezTo>
                  <a:pt x="173960" y="126335"/>
                  <a:pt x="177800" y="127000"/>
                  <a:pt x="180975" y="12858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5859199" y="1298341"/>
            <a:ext cx="61693" cy="94516"/>
          </a:xfrm>
          <a:custGeom>
            <a:avLst/>
            <a:gdLst>
              <a:gd name="connsiteX0" fmla="*/ 57150 w 57150"/>
              <a:gd name="connsiteY0" fmla="*/ 0 h 85725"/>
              <a:gd name="connsiteX1" fmla="*/ 52388 w 57150"/>
              <a:gd name="connsiteY1" fmla="*/ 28575 h 85725"/>
              <a:gd name="connsiteX2" fmla="*/ 19050 w 57150"/>
              <a:gd name="connsiteY2" fmla="*/ 47625 h 85725"/>
              <a:gd name="connsiteX3" fmla="*/ 14288 w 57150"/>
              <a:gd name="connsiteY3" fmla="*/ 61913 h 85725"/>
              <a:gd name="connsiteX4" fmla="*/ 4763 w 57150"/>
              <a:gd name="connsiteY4" fmla="*/ 76200 h 85725"/>
              <a:gd name="connsiteX5" fmla="*/ 0 w 57150"/>
              <a:gd name="connsiteY5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" h="85725">
                <a:moveTo>
                  <a:pt x="57150" y="0"/>
                </a:moveTo>
                <a:cubicBezTo>
                  <a:pt x="55563" y="9525"/>
                  <a:pt x="57077" y="20134"/>
                  <a:pt x="52388" y="28575"/>
                </a:cubicBezTo>
                <a:cubicBezTo>
                  <a:pt x="45834" y="40372"/>
                  <a:pt x="30425" y="43834"/>
                  <a:pt x="19050" y="47625"/>
                </a:cubicBezTo>
                <a:cubicBezTo>
                  <a:pt x="17463" y="52388"/>
                  <a:pt x="16533" y="57423"/>
                  <a:pt x="14288" y="61913"/>
                </a:cubicBezTo>
                <a:cubicBezTo>
                  <a:pt x="11728" y="67032"/>
                  <a:pt x="7708" y="71292"/>
                  <a:pt x="4763" y="76200"/>
                </a:cubicBezTo>
                <a:cubicBezTo>
                  <a:pt x="2937" y="79244"/>
                  <a:pt x="1588" y="82550"/>
                  <a:pt x="0" y="85725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5052056" y="1251094"/>
            <a:ext cx="436992" cy="162777"/>
          </a:xfrm>
          <a:custGeom>
            <a:avLst/>
            <a:gdLst>
              <a:gd name="connsiteX0" fmla="*/ 404813 w 404813"/>
              <a:gd name="connsiteY0" fmla="*/ 0 h 147637"/>
              <a:gd name="connsiteX1" fmla="*/ 280988 w 404813"/>
              <a:gd name="connsiteY1" fmla="*/ 4762 h 147637"/>
              <a:gd name="connsiteX2" fmla="*/ 233363 w 404813"/>
              <a:gd name="connsiteY2" fmla="*/ 19050 h 147637"/>
              <a:gd name="connsiteX3" fmla="*/ 204788 w 404813"/>
              <a:gd name="connsiteY3" fmla="*/ 38100 h 147637"/>
              <a:gd name="connsiteX4" fmla="*/ 171450 w 404813"/>
              <a:gd name="connsiteY4" fmla="*/ 52387 h 147637"/>
              <a:gd name="connsiteX5" fmla="*/ 157163 w 404813"/>
              <a:gd name="connsiteY5" fmla="*/ 57150 h 147637"/>
              <a:gd name="connsiteX6" fmla="*/ 123825 w 404813"/>
              <a:gd name="connsiteY6" fmla="*/ 71437 h 147637"/>
              <a:gd name="connsiteX7" fmla="*/ 95250 w 404813"/>
              <a:gd name="connsiteY7" fmla="*/ 90487 h 147637"/>
              <a:gd name="connsiteX8" fmla="*/ 80963 w 404813"/>
              <a:gd name="connsiteY8" fmla="*/ 95250 h 147637"/>
              <a:gd name="connsiteX9" fmla="*/ 38100 w 404813"/>
              <a:gd name="connsiteY9" fmla="*/ 119062 h 147637"/>
              <a:gd name="connsiteX10" fmla="*/ 0 w 404813"/>
              <a:gd name="connsiteY10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147637">
                <a:moveTo>
                  <a:pt x="404813" y="0"/>
                </a:moveTo>
                <a:cubicBezTo>
                  <a:pt x="363538" y="1587"/>
                  <a:pt x="322202" y="2014"/>
                  <a:pt x="280988" y="4762"/>
                </a:cubicBezTo>
                <a:cubicBezTo>
                  <a:pt x="273594" y="5255"/>
                  <a:pt x="235327" y="17741"/>
                  <a:pt x="233363" y="19050"/>
                </a:cubicBezTo>
                <a:cubicBezTo>
                  <a:pt x="223838" y="25400"/>
                  <a:pt x="215648" y="34480"/>
                  <a:pt x="204788" y="38100"/>
                </a:cubicBezTo>
                <a:cubicBezTo>
                  <a:pt x="171293" y="49263"/>
                  <a:pt x="212627" y="34739"/>
                  <a:pt x="171450" y="52387"/>
                </a:cubicBezTo>
                <a:cubicBezTo>
                  <a:pt x="166836" y="54365"/>
                  <a:pt x="161777" y="55172"/>
                  <a:pt x="157163" y="57150"/>
                </a:cubicBezTo>
                <a:cubicBezTo>
                  <a:pt x="115986" y="74798"/>
                  <a:pt x="157320" y="60274"/>
                  <a:pt x="123825" y="71437"/>
                </a:cubicBezTo>
                <a:cubicBezTo>
                  <a:pt x="114300" y="77787"/>
                  <a:pt x="106110" y="86866"/>
                  <a:pt x="95250" y="90487"/>
                </a:cubicBezTo>
                <a:cubicBezTo>
                  <a:pt x="90488" y="92075"/>
                  <a:pt x="85351" y="92812"/>
                  <a:pt x="80963" y="95250"/>
                </a:cubicBezTo>
                <a:cubicBezTo>
                  <a:pt x="31842" y="122540"/>
                  <a:pt x="70427" y="108288"/>
                  <a:pt x="38100" y="119062"/>
                </a:cubicBezTo>
                <a:cubicBezTo>
                  <a:pt x="5789" y="140603"/>
                  <a:pt x="17620" y="130017"/>
                  <a:pt x="0" y="147637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463338" y="1069140"/>
            <a:ext cx="1552598" cy="2616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100" b="1" dirty="0">
                <a:solidFill>
                  <a:srgbClr val="00800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percentages cancel out</a:t>
            </a:r>
          </a:p>
        </p:txBody>
      </p:sp>
      <p:sp>
        <p:nvSpPr>
          <p:cNvPr id="32" name="Freeform 31"/>
          <p:cNvSpPr/>
          <p:nvPr/>
        </p:nvSpPr>
        <p:spPr>
          <a:xfrm>
            <a:off x="5489044" y="1083056"/>
            <a:ext cx="1449778" cy="225788"/>
          </a:xfrm>
          <a:custGeom>
            <a:avLst/>
            <a:gdLst>
              <a:gd name="connsiteX0" fmla="*/ 647700 w 1343025"/>
              <a:gd name="connsiteY0" fmla="*/ 19050 h 204788"/>
              <a:gd name="connsiteX1" fmla="*/ 257175 w 1343025"/>
              <a:gd name="connsiteY1" fmla="*/ 19050 h 204788"/>
              <a:gd name="connsiteX2" fmla="*/ 242888 w 1343025"/>
              <a:gd name="connsiteY2" fmla="*/ 23813 h 204788"/>
              <a:gd name="connsiteX3" fmla="*/ 209550 w 1343025"/>
              <a:gd name="connsiteY3" fmla="*/ 28575 h 204788"/>
              <a:gd name="connsiteX4" fmla="*/ 66675 w 1343025"/>
              <a:gd name="connsiteY4" fmla="*/ 38100 h 204788"/>
              <a:gd name="connsiteX5" fmla="*/ 14288 w 1343025"/>
              <a:gd name="connsiteY5" fmla="*/ 61913 h 204788"/>
              <a:gd name="connsiteX6" fmla="*/ 4763 w 1343025"/>
              <a:gd name="connsiteY6" fmla="*/ 90488 h 204788"/>
              <a:gd name="connsiteX7" fmla="*/ 0 w 1343025"/>
              <a:gd name="connsiteY7" fmla="*/ 104775 h 204788"/>
              <a:gd name="connsiteX8" fmla="*/ 4763 w 1343025"/>
              <a:gd name="connsiteY8" fmla="*/ 176213 h 204788"/>
              <a:gd name="connsiteX9" fmla="*/ 19050 w 1343025"/>
              <a:gd name="connsiteY9" fmla="*/ 190500 h 204788"/>
              <a:gd name="connsiteX10" fmla="*/ 100013 w 1343025"/>
              <a:gd name="connsiteY10" fmla="*/ 204788 h 204788"/>
              <a:gd name="connsiteX11" fmla="*/ 619125 w 1343025"/>
              <a:gd name="connsiteY11" fmla="*/ 200025 h 204788"/>
              <a:gd name="connsiteX12" fmla="*/ 652463 w 1343025"/>
              <a:gd name="connsiteY12" fmla="*/ 195263 h 204788"/>
              <a:gd name="connsiteX13" fmla="*/ 785813 w 1343025"/>
              <a:gd name="connsiteY13" fmla="*/ 190500 h 204788"/>
              <a:gd name="connsiteX14" fmla="*/ 904875 w 1343025"/>
              <a:gd name="connsiteY14" fmla="*/ 180975 h 204788"/>
              <a:gd name="connsiteX15" fmla="*/ 1181100 w 1343025"/>
              <a:gd name="connsiteY15" fmla="*/ 171450 h 204788"/>
              <a:gd name="connsiteX16" fmla="*/ 1276350 w 1343025"/>
              <a:gd name="connsiteY16" fmla="*/ 161925 h 204788"/>
              <a:gd name="connsiteX17" fmla="*/ 1290638 w 1343025"/>
              <a:gd name="connsiteY17" fmla="*/ 157163 h 204788"/>
              <a:gd name="connsiteX18" fmla="*/ 1309688 w 1343025"/>
              <a:gd name="connsiteY18" fmla="*/ 152400 h 204788"/>
              <a:gd name="connsiteX19" fmla="*/ 1323975 w 1343025"/>
              <a:gd name="connsiteY19" fmla="*/ 142875 h 204788"/>
              <a:gd name="connsiteX20" fmla="*/ 1338263 w 1343025"/>
              <a:gd name="connsiteY20" fmla="*/ 114300 h 204788"/>
              <a:gd name="connsiteX21" fmla="*/ 1343025 w 1343025"/>
              <a:gd name="connsiteY21" fmla="*/ 95250 h 204788"/>
              <a:gd name="connsiteX22" fmla="*/ 1333500 w 1343025"/>
              <a:gd name="connsiteY22" fmla="*/ 61913 h 204788"/>
              <a:gd name="connsiteX23" fmla="*/ 1323975 w 1343025"/>
              <a:gd name="connsiteY23" fmla="*/ 47625 h 204788"/>
              <a:gd name="connsiteX24" fmla="*/ 1281113 w 1343025"/>
              <a:gd name="connsiteY24" fmla="*/ 23813 h 204788"/>
              <a:gd name="connsiteX25" fmla="*/ 1247775 w 1343025"/>
              <a:gd name="connsiteY25" fmla="*/ 9525 h 204788"/>
              <a:gd name="connsiteX26" fmla="*/ 1128713 w 1343025"/>
              <a:gd name="connsiteY26" fmla="*/ 4763 h 204788"/>
              <a:gd name="connsiteX27" fmla="*/ 1033463 w 1343025"/>
              <a:gd name="connsiteY27" fmla="*/ 0 h 204788"/>
              <a:gd name="connsiteX28" fmla="*/ 781050 w 1343025"/>
              <a:gd name="connsiteY28" fmla="*/ 4763 h 204788"/>
              <a:gd name="connsiteX29" fmla="*/ 742950 w 1343025"/>
              <a:gd name="connsiteY29" fmla="*/ 9525 h 204788"/>
              <a:gd name="connsiteX30" fmla="*/ 647700 w 1343025"/>
              <a:gd name="connsiteY30" fmla="*/ 1905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3025" h="204788">
                <a:moveTo>
                  <a:pt x="647700" y="19050"/>
                </a:moveTo>
                <a:cubicBezTo>
                  <a:pt x="566738" y="20637"/>
                  <a:pt x="598672" y="10294"/>
                  <a:pt x="257175" y="19050"/>
                </a:cubicBezTo>
                <a:cubicBezTo>
                  <a:pt x="252157" y="19179"/>
                  <a:pt x="247811" y="22828"/>
                  <a:pt x="242888" y="23813"/>
                </a:cubicBezTo>
                <a:cubicBezTo>
                  <a:pt x="231881" y="26014"/>
                  <a:pt x="220739" y="27668"/>
                  <a:pt x="209550" y="28575"/>
                </a:cubicBezTo>
                <a:cubicBezTo>
                  <a:pt x="161975" y="32432"/>
                  <a:pt x="66675" y="38100"/>
                  <a:pt x="66675" y="38100"/>
                </a:cubicBezTo>
                <a:cubicBezTo>
                  <a:pt x="22041" y="49259"/>
                  <a:pt x="37831" y="38368"/>
                  <a:pt x="14288" y="61913"/>
                </a:cubicBezTo>
                <a:lnTo>
                  <a:pt x="4763" y="90488"/>
                </a:lnTo>
                <a:lnTo>
                  <a:pt x="0" y="104775"/>
                </a:lnTo>
                <a:cubicBezTo>
                  <a:pt x="1588" y="128588"/>
                  <a:pt x="-414" y="152916"/>
                  <a:pt x="4763" y="176213"/>
                </a:cubicBezTo>
                <a:cubicBezTo>
                  <a:pt x="6224" y="182788"/>
                  <a:pt x="13163" y="187229"/>
                  <a:pt x="19050" y="190500"/>
                </a:cubicBezTo>
                <a:cubicBezTo>
                  <a:pt x="42638" y="203604"/>
                  <a:pt x="75388" y="202549"/>
                  <a:pt x="100013" y="204788"/>
                </a:cubicBezTo>
                <a:lnTo>
                  <a:pt x="619125" y="200025"/>
                </a:lnTo>
                <a:cubicBezTo>
                  <a:pt x="630349" y="199831"/>
                  <a:pt x="641256" y="195903"/>
                  <a:pt x="652463" y="195263"/>
                </a:cubicBezTo>
                <a:cubicBezTo>
                  <a:pt x="696869" y="192726"/>
                  <a:pt x="741363" y="192088"/>
                  <a:pt x="785813" y="190500"/>
                </a:cubicBezTo>
                <a:cubicBezTo>
                  <a:pt x="848645" y="182647"/>
                  <a:pt x="815557" y="185937"/>
                  <a:pt x="904875" y="180975"/>
                </a:cubicBezTo>
                <a:cubicBezTo>
                  <a:pt x="1042289" y="173341"/>
                  <a:pt x="995763" y="176203"/>
                  <a:pt x="1181100" y="171450"/>
                </a:cubicBezTo>
                <a:cubicBezTo>
                  <a:pt x="1193895" y="170287"/>
                  <a:pt x="1260256" y="164607"/>
                  <a:pt x="1276350" y="161925"/>
                </a:cubicBezTo>
                <a:cubicBezTo>
                  <a:pt x="1281302" y="161100"/>
                  <a:pt x="1285811" y="158542"/>
                  <a:pt x="1290638" y="157163"/>
                </a:cubicBezTo>
                <a:cubicBezTo>
                  <a:pt x="1296932" y="155365"/>
                  <a:pt x="1303338" y="153988"/>
                  <a:pt x="1309688" y="152400"/>
                </a:cubicBezTo>
                <a:cubicBezTo>
                  <a:pt x="1314450" y="149225"/>
                  <a:pt x="1319928" y="146922"/>
                  <a:pt x="1323975" y="142875"/>
                </a:cubicBezTo>
                <a:cubicBezTo>
                  <a:pt x="1332324" y="134526"/>
                  <a:pt x="1335164" y="125145"/>
                  <a:pt x="1338263" y="114300"/>
                </a:cubicBezTo>
                <a:cubicBezTo>
                  <a:pt x="1340061" y="108006"/>
                  <a:pt x="1341438" y="101600"/>
                  <a:pt x="1343025" y="95250"/>
                </a:cubicBezTo>
                <a:cubicBezTo>
                  <a:pt x="1341498" y="89140"/>
                  <a:pt x="1336919" y="68750"/>
                  <a:pt x="1333500" y="61913"/>
                </a:cubicBezTo>
                <a:cubicBezTo>
                  <a:pt x="1330940" y="56793"/>
                  <a:pt x="1328283" y="51394"/>
                  <a:pt x="1323975" y="47625"/>
                </a:cubicBezTo>
                <a:cubicBezTo>
                  <a:pt x="1294272" y="21635"/>
                  <a:pt x="1304923" y="34017"/>
                  <a:pt x="1281113" y="23813"/>
                </a:cubicBezTo>
                <a:cubicBezTo>
                  <a:pt x="1274668" y="21051"/>
                  <a:pt x="1256709" y="10163"/>
                  <a:pt x="1247775" y="9525"/>
                </a:cubicBezTo>
                <a:cubicBezTo>
                  <a:pt x="1208157" y="6695"/>
                  <a:pt x="1168393" y="6527"/>
                  <a:pt x="1128713" y="4763"/>
                </a:cubicBezTo>
                <a:lnTo>
                  <a:pt x="1033463" y="0"/>
                </a:lnTo>
                <a:lnTo>
                  <a:pt x="781050" y="4763"/>
                </a:lnTo>
                <a:cubicBezTo>
                  <a:pt x="768258" y="5182"/>
                  <a:pt x="755711" y="8543"/>
                  <a:pt x="742950" y="9525"/>
                </a:cubicBezTo>
                <a:cubicBezTo>
                  <a:pt x="677596" y="14552"/>
                  <a:pt x="728662" y="17463"/>
                  <a:pt x="647700" y="19050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784</Words>
  <Application>Microsoft Office PowerPoint</Application>
  <PresentationFormat>Custom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16</cp:revision>
  <cp:lastPrinted>2015-05-21T08:56:25Z</cp:lastPrinted>
  <dcterms:created xsi:type="dcterms:W3CDTF">2015-05-21T08:36:44Z</dcterms:created>
  <dcterms:modified xsi:type="dcterms:W3CDTF">2022-09-13T14:40:17Z</dcterms:modified>
</cp:coreProperties>
</file>