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</p:sldIdLst>
  <p:sldSz cx="7200900" cy="756126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574" y="90"/>
      </p:cViewPr>
      <p:guideLst>
        <p:guide orient="horz" pos="238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8" y="2348893"/>
            <a:ext cx="6120765" cy="1620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4284716"/>
            <a:ext cx="504063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97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80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1764" y="334306"/>
            <a:ext cx="1275159" cy="7113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786" y="334306"/>
            <a:ext cx="3707963" cy="71131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57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9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21" y="4858812"/>
            <a:ext cx="6120765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821" y="3204786"/>
            <a:ext cx="6120765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59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786" y="1944575"/>
            <a:ext cx="2491561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5362" y="1944575"/>
            <a:ext cx="2491562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57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02801"/>
            <a:ext cx="648081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692533"/>
            <a:ext cx="3181648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5" y="2397901"/>
            <a:ext cx="3181648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957" y="1692533"/>
            <a:ext cx="3182898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957" y="2397901"/>
            <a:ext cx="3182898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41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27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63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6" y="301050"/>
            <a:ext cx="2369046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352" y="301051"/>
            <a:ext cx="4025503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6" y="1582265"/>
            <a:ext cx="2369046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3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427" y="5292884"/>
            <a:ext cx="43205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427" y="675613"/>
            <a:ext cx="43205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427" y="5917739"/>
            <a:ext cx="43205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70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45" y="302801"/>
            <a:ext cx="6480810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764295"/>
            <a:ext cx="648081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45" y="7008171"/>
            <a:ext cx="168021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0308" y="7008171"/>
            <a:ext cx="228028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0645" y="7008171"/>
            <a:ext cx="168021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4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75.png"/><Relationship Id="rId7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5" Type="http://schemas.openxmlformats.org/officeDocument/2006/relationships/image" Target="../media/image2.tiff"/><Relationship Id="rId10" Type="http://schemas.openxmlformats.org/officeDocument/2006/relationships/image" Target="../media/image7.jpeg"/><Relationship Id="rId4" Type="http://schemas.openxmlformats.org/officeDocument/2006/relationships/image" Target="../media/image76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2064" y="1651003"/>
            <a:ext cx="3567894" cy="400103"/>
          </a:xfrm>
          <a:prstGeom prst="rect">
            <a:avLst/>
          </a:prstGeom>
          <a:solidFill>
            <a:schemeClr val="bg1"/>
          </a:solidFill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spc="-79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Calculating how much ingredient to add to a product to achieve a higher desired concentration.*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42064" y="3865431"/>
            <a:ext cx="3568699" cy="873955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Example 1</a:t>
            </a:r>
          </a:p>
          <a:p>
            <a:pPr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How much ingredient A should  you add to 100mL of a 10% v/v solution to increase it in strength to a 20% v/v solution?</a:t>
            </a:r>
          </a:p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3642065" y="2"/>
            <a:ext cx="3571875" cy="1633538"/>
          </a:xfrm>
          <a:prstGeom prst="rect">
            <a:avLst/>
          </a:prstGeom>
          <a:solidFill>
            <a:srgbClr val="6FBE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794140" y="828027"/>
            <a:ext cx="3462014" cy="759170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en-GB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A GLANCE/</a:t>
            </a: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en-GB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PHARMACY CALCULATIONS</a:t>
            </a: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en-GB" sz="1900" dirty="0">
                <a:solidFill>
                  <a:srgbClr val="194F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 A % SOLUTION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26950" y="128589"/>
            <a:ext cx="702872" cy="653392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676" y="2134799"/>
            <a:ext cx="1820460" cy="1789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642064" y="7267153"/>
            <a:ext cx="3568699" cy="246215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* NB: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Applicable to % v/v and % w/w strengths only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37933" y="4709022"/>
            <a:ext cx="3374345" cy="1413201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Use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x 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=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x 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fontAlgn="base">
              <a:spcAft>
                <a:spcPts val="653"/>
              </a:spcAft>
            </a:pPr>
            <a:r>
              <a:rPr lang="en-GB" sz="1000" b="1" dirty="0">
                <a:latin typeface="Arial" pitchFamily="34" charset="0"/>
                <a:cs typeface="Arial" pitchFamily="34" charset="0"/>
              </a:rPr>
              <a:t>NB</a:t>
            </a:r>
            <a:r>
              <a:rPr lang="en-GB" sz="1000" dirty="0">
                <a:latin typeface="Arial" pitchFamily="34" charset="0"/>
                <a:cs typeface="Arial" pitchFamily="34" charset="0"/>
              </a:rPr>
              <a:t>: When increasing a concentration use the initial and desired % amounts of the </a:t>
            </a:r>
            <a:r>
              <a:rPr lang="en-GB" sz="1000" b="1" dirty="0">
                <a:latin typeface="Arial" pitchFamily="34" charset="0"/>
                <a:cs typeface="Arial" pitchFamily="34" charset="0"/>
              </a:rPr>
              <a:t>base</a:t>
            </a:r>
            <a:r>
              <a:rPr lang="en-GB" sz="1000" dirty="0">
                <a:latin typeface="Arial" pitchFamily="34" charset="0"/>
                <a:cs typeface="Arial" pitchFamily="34" charset="0"/>
              </a:rPr>
              <a:t>, not the ingredient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latin typeface="Arial" pitchFamily="34" charset="0"/>
                <a:cs typeface="Arial" pitchFamily="34" charset="0"/>
              </a:rPr>
              <a:t>Therefore, in this case, ingredient = 20%, so </a:t>
            </a:r>
            <a:r>
              <a:rPr lang="en-GB" sz="1000" b="1" dirty="0">
                <a:latin typeface="Arial" pitchFamily="34" charset="0"/>
                <a:cs typeface="Arial" pitchFamily="34" charset="0"/>
              </a:rPr>
              <a:t>base</a:t>
            </a:r>
            <a:r>
              <a:rPr lang="en-GB" sz="1000" dirty="0">
                <a:latin typeface="Arial" pitchFamily="34" charset="0"/>
                <a:cs typeface="Arial" pitchFamily="34" charset="0"/>
              </a:rPr>
              <a:t> = 80% (100-20=80)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10276" y="5019690"/>
                <a:ext cx="1674421" cy="242689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Cambria Math"/>
                        </a:rPr>
                        <m:t>90</m:t>
                      </m:r>
                      <m:d>
                        <m:d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%</m:t>
                          </m:r>
                        </m:e>
                      </m:d>
                      <m:r>
                        <a:rPr lang="en-GB" sz="1000" i="1">
                          <a:latin typeface="Cambria Math"/>
                          <a:ea typeface="Cambria Math"/>
                        </a:rPr>
                        <m:t>×100=80(%)×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1000" b="1" i="1" baseline="30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276" y="5019690"/>
                <a:ext cx="1674421" cy="242689"/>
              </a:xfrm>
              <a:prstGeom prst="rect">
                <a:avLst/>
              </a:prstGeom>
              <a:blipFill rotWithShape="1">
                <a:blip r:embed="rId3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3737914" y="6187008"/>
            <a:ext cx="3374362" cy="861774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2: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Transpose for </a:t>
            </a:r>
            <a:r>
              <a:rPr lang="en-GB" sz="10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and solve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25677" y="6492347"/>
                <a:ext cx="1667816" cy="38144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90×100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80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𝟏𝟏𝟐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𝒎𝑳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677" y="6492347"/>
                <a:ext cx="1667816" cy="38144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456855" y="4737078"/>
            <a:ext cx="1552598" cy="261604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100" b="1" dirty="0">
                <a:solidFill>
                  <a:srgbClr val="008000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percentages cancel out</a:t>
            </a:r>
          </a:p>
        </p:txBody>
      </p:sp>
      <p:sp>
        <p:nvSpPr>
          <p:cNvPr id="15" name="Freeform 14"/>
          <p:cNvSpPr/>
          <p:nvPr/>
        </p:nvSpPr>
        <p:spPr>
          <a:xfrm>
            <a:off x="4875919" y="5066046"/>
            <a:ext cx="195400" cy="162778"/>
          </a:xfrm>
          <a:custGeom>
            <a:avLst/>
            <a:gdLst>
              <a:gd name="connsiteX0" fmla="*/ 0 w 181013"/>
              <a:gd name="connsiteY0" fmla="*/ 0 h 147638"/>
              <a:gd name="connsiteX1" fmla="*/ 14288 w 181013"/>
              <a:gd name="connsiteY1" fmla="*/ 23813 h 147638"/>
              <a:gd name="connsiteX2" fmla="*/ 57150 w 181013"/>
              <a:gd name="connsiteY2" fmla="*/ 57150 h 147638"/>
              <a:gd name="connsiteX3" fmla="*/ 71438 w 181013"/>
              <a:gd name="connsiteY3" fmla="*/ 61913 h 147638"/>
              <a:gd name="connsiteX4" fmla="*/ 95250 w 181013"/>
              <a:gd name="connsiteY4" fmla="*/ 80963 h 147638"/>
              <a:gd name="connsiteX5" fmla="*/ 114300 w 181013"/>
              <a:gd name="connsiteY5" fmla="*/ 95250 h 147638"/>
              <a:gd name="connsiteX6" fmla="*/ 128588 w 181013"/>
              <a:gd name="connsiteY6" fmla="*/ 104775 h 147638"/>
              <a:gd name="connsiteX7" fmla="*/ 166688 w 181013"/>
              <a:gd name="connsiteY7" fmla="*/ 138113 h 147638"/>
              <a:gd name="connsiteX8" fmla="*/ 180975 w 181013"/>
              <a:gd name="connsiteY8" fmla="*/ 147638 h 147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013" h="147638">
                <a:moveTo>
                  <a:pt x="0" y="0"/>
                </a:moveTo>
                <a:cubicBezTo>
                  <a:pt x="4763" y="7938"/>
                  <a:pt x="8734" y="16408"/>
                  <a:pt x="14288" y="23813"/>
                </a:cubicBezTo>
                <a:cubicBezTo>
                  <a:pt x="22506" y="34771"/>
                  <a:pt x="47045" y="53781"/>
                  <a:pt x="57150" y="57150"/>
                </a:cubicBezTo>
                <a:lnTo>
                  <a:pt x="71438" y="61913"/>
                </a:lnTo>
                <a:cubicBezTo>
                  <a:pt x="89511" y="89022"/>
                  <a:pt x="70478" y="66807"/>
                  <a:pt x="95250" y="80963"/>
                </a:cubicBezTo>
                <a:cubicBezTo>
                  <a:pt x="102142" y="84901"/>
                  <a:pt x="107841" y="90637"/>
                  <a:pt x="114300" y="95250"/>
                </a:cubicBezTo>
                <a:cubicBezTo>
                  <a:pt x="118958" y="98577"/>
                  <a:pt x="123825" y="101600"/>
                  <a:pt x="128588" y="104775"/>
                </a:cubicBezTo>
                <a:cubicBezTo>
                  <a:pt x="139700" y="121444"/>
                  <a:pt x="142875" y="130176"/>
                  <a:pt x="166688" y="138113"/>
                </a:cubicBezTo>
                <a:cubicBezTo>
                  <a:pt x="182481" y="143377"/>
                  <a:pt x="180975" y="137855"/>
                  <a:pt x="180975" y="147638"/>
                </a:cubicBezTo>
              </a:path>
            </a:pathLst>
          </a:cu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>
              <a:solidFill>
                <a:srgbClr val="008000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5719051" y="5076548"/>
            <a:ext cx="195360" cy="141774"/>
          </a:xfrm>
          <a:custGeom>
            <a:avLst/>
            <a:gdLst>
              <a:gd name="connsiteX0" fmla="*/ 0 w 180975"/>
              <a:gd name="connsiteY0" fmla="*/ 0 h 128588"/>
              <a:gd name="connsiteX1" fmla="*/ 23813 w 180975"/>
              <a:gd name="connsiteY1" fmla="*/ 4763 h 128588"/>
              <a:gd name="connsiteX2" fmla="*/ 52388 w 180975"/>
              <a:gd name="connsiteY2" fmla="*/ 23813 h 128588"/>
              <a:gd name="connsiteX3" fmla="*/ 100013 w 180975"/>
              <a:gd name="connsiteY3" fmla="*/ 52388 h 128588"/>
              <a:gd name="connsiteX4" fmla="*/ 114300 w 180975"/>
              <a:gd name="connsiteY4" fmla="*/ 61913 h 128588"/>
              <a:gd name="connsiteX5" fmla="*/ 128588 w 180975"/>
              <a:gd name="connsiteY5" fmla="*/ 76200 h 128588"/>
              <a:gd name="connsiteX6" fmla="*/ 147638 w 180975"/>
              <a:gd name="connsiteY6" fmla="*/ 80963 h 128588"/>
              <a:gd name="connsiteX7" fmla="*/ 157163 w 180975"/>
              <a:gd name="connsiteY7" fmla="*/ 95250 h 128588"/>
              <a:gd name="connsiteX8" fmla="*/ 171450 w 180975"/>
              <a:gd name="connsiteY8" fmla="*/ 123825 h 128588"/>
              <a:gd name="connsiteX9" fmla="*/ 180975 w 180975"/>
              <a:gd name="connsiteY9" fmla="*/ 128588 h 128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975" h="128588">
                <a:moveTo>
                  <a:pt x="0" y="0"/>
                </a:moveTo>
                <a:cubicBezTo>
                  <a:pt x="7938" y="1588"/>
                  <a:pt x="16444" y="1413"/>
                  <a:pt x="23813" y="4763"/>
                </a:cubicBezTo>
                <a:cubicBezTo>
                  <a:pt x="34235" y="9500"/>
                  <a:pt x="42149" y="18693"/>
                  <a:pt x="52388" y="23813"/>
                </a:cubicBezTo>
                <a:cubicBezTo>
                  <a:pt x="81676" y="38457"/>
                  <a:pt x="65532" y="29401"/>
                  <a:pt x="100013" y="52388"/>
                </a:cubicBezTo>
                <a:cubicBezTo>
                  <a:pt x="104775" y="55563"/>
                  <a:pt x="110253" y="57866"/>
                  <a:pt x="114300" y="61913"/>
                </a:cubicBezTo>
                <a:cubicBezTo>
                  <a:pt x="119063" y="66675"/>
                  <a:pt x="122740" y="72858"/>
                  <a:pt x="128588" y="76200"/>
                </a:cubicBezTo>
                <a:cubicBezTo>
                  <a:pt x="134271" y="79447"/>
                  <a:pt x="141288" y="79375"/>
                  <a:pt x="147638" y="80963"/>
                </a:cubicBezTo>
                <a:cubicBezTo>
                  <a:pt x="150813" y="85725"/>
                  <a:pt x="154603" y="90131"/>
                  <a:pt x="157163" y="95250"/>
                </a:cubicBezTo>
                <a:cubicBezTo>
                  <a:pt x="164911" y="110746"/>
                  <a:pt x="157799" y="110174"/>
                  <a:pt x="171450" y="123825"/>
                </a:cubicBezTo>
                <a:cubicBezTo>
                  <a:pt x="173960" y="126335"/>
                  <a:pt x="177800" y="127000"/>
                  <a:pt x="180975" y="128588"/>
                </a:cubicBezTo>
              </a:path>
            </a:pathLst>
          </a:cu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5482564" y="4750994"/>
            <a:ext cx="1449778" cy="225788"/>
          </a:xfrm>
          <a:custGeom>
            <a:avLst/>
            <a:gdLst>
              <a:gd name="connsiteX0" fmla="*/ 647700 w 1343025"/>
              <a:gd name="connsiteY0" fmla="*/ 19050 h 204788"/>
              <a:gd name="connsiteX1" fmla="*/ 257175 w 1343025"/>
              <a:gd name="connsiteY1" fmla="*/ 19050 h 204788"/>
              <a:gd name="connsiteX2" fmla="*/ 242888 w 1343025"/>
              <a:gd name="connsiteY2" fmla="*/ 23813 h 204788"/>
              <a:gd name="connsiteX3" fmla="*/ 209550 w 1343025"/>
              <a:gd name="connsiteY3" fmla="*/ 28575 h 204788"/>
              <a:gd name="connsiteX4" fmla="*/ 66675 w 1343025"/>
              <a:gd name="connsiteY4" fmla="*/ 38100 h 204788"/>
              <a:gd name="connsiteX5" fmla="*/ 14288 w 1343025"/>
              <a:gd name="connsiteY5" fmla="*/ 61913 h 204788"/>
              <a:gd name="connsiteX6" fmla="*/ 4763 w 1343025"/>
              <a:gd name="connsiteY6" fmla="*/ 90488 h 204788"/>
              <a:gd name="connsiteX7" fmla="*/ 0 w 1343025"/>
              <a:gd name="connsiteY7" fmla="*/ 104775 h 204788"/>
              <a:gd name="connsiteX8" fmla="*/ 4763 w 1343025"/>
              <a:gd name="connsiteY8" fmla="*/ 176213 h 204788"/>
              <a:gd name="connsiteX9" fmla="*/ 19050 w 1343025"/>
              <a:gd name="connsiteY9" fmla="*/ 190500 h 204788"/>
              <a:gd name="connsiteX10" fmla="*/ 100013 w 1343025"/>
              <a:gd name="connsiteY10" fmla="*/ 204788 h 204788"/>
              <a:gd name="connsiteX11" fmla="*/ 619125 w 1343025"/>
              <a:gd name="connsiteY11" fmla="*/ 200025 h 204788"/>
              <a:gd name="connsiteX12" fmla="*/ 652463 w 1343025"/>
              <a:gd name="connsiteY12" fmla="*/ 195263 h 204788"/>
              <a:gd name="connsiteX13" fmla="*/ 785813 w 1343025"/>
              <a:gd name="connsiteY13" fmla="*/ 190500 h 204788"/>
              <a:gd name="connsiteX14" fmla="*/ 904875 w 1343025"/>
              <a:gd name="connsiteY14" fmla="*/ 180975 h 204788"/>
              <a:gd name="connsiteX15" fmla="*/ 1181100 w 1343025"/>
              <a:gd name="connsiteY15" fmla="*/ 171450 h 204788"/>
              <a:gd name="connsiteX16" fmla="*/ 1276350 w 1343025"/>
              <a:gd name="connsiteY16" fmla="*/ 161925 h 204788"/>
              <a:gd name="connsiteX17" fmla="*/ 1290638 w 1343025"/>
              <a:gd name="connsiteY17" fmla="*/ 157163 h 204788"/>
              <a:gd name="connsiteX18" fmla="*/ 1309688 w 1343025"/>
              <a:gd name="connsiteY18" fmla="*/ 152400 h 204788"/>
              <a:gd name="connsiteX19" fmla="*/ 1323975 w 1343025"/>
              <a:gd name="connsiteY19" fmla="*/ 142875 h 204788"/>
              <a:gd name="connsiteX20" fmla="*/ 1338263 w 1343025"/>
              <a:gd name="connsiteY20" fmla="*/ 114300 h 204788"/>
              <a:gd name="connsiteX21" fmla="*/ 1343025 w 1343025"/>
              <a:gd name="connsiteY21" fmla="*/ 95250 h 204788"/>
              <a:gd name="connsiteX22" fmla="*/ 1333500 w 1343025"/>
              <a:gd name="connsiteY22" fmla="*/ 61913 h 204788"/>
              <a:gd name="connsiteX23" fmla="*/ 1323975 w 1343025"/>
              <a:gd name="connsiteY23" fmla="*/ 47625 h 204788"/>
              <a:gd name="connsiteX24" fmla="*/ 1281113 w 1343025"/>
              <a:gd name="connsiteY24" fmla="*/ 23813 h 204788"/>
              <a:gd name="connsiteX25" fmla="*/ 1247775 w 1343025"/>
              <a:gd name="connsiteY25" fmla="*/ 9525 h 204788"/>
              <a:gd name="connsiteX26" fmla="*/ 1128713 w 1343025"/>
              <a:gd name="connsiteY26" fmla="*/ 4763 h 204788"/>
              <a:gd name="connsiteX27" fmla="*/ 1033463 w 1343025"/>
              <a:gd name="connsiteY27" fmla="*/ 0 h 204788"/>
              <a:gd name="connsiteX28" fmla="*/ 781050 w 1343025"/>
              <a:gd name="connsiteY28" fmla="*/ 4763 h 204788"/>
              <a:gd name="connsiteX29" fmla="*/ 742950 w 1343025"/>
              <a:gd name="connsiteY29" fmla="*/ 9525 h 204788"/>
              <a:gd name="connsiteX30" fmla="*/ 647700 w 1343025"/>
              <a:gd name="connsiteY30" fmla="*/ 19050 h 204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343025" h="204788">
                <a:moveTo>
                  <a:pt x="647700" y="19050"/>
                </a:moveTo>
                <a:cubicBezTo>
                  <a:pt x="566738" y="20637"/>
                  <a:pt x="598672" y="10294"/>
                  <a:pt x="257175" y="19050"/>
                </a:cubicBezTo>
                <a:cubicBezTo>
                  <a:pt x="252157" y="19179"/>
                  <a:pt x="247811" y="22828"/>
                  <a:pt x="242888" y="23813"/>
                </a:cubicBezTo>
                <a:cubicBezTo>
                  <a:pt x="231881" y="26014"/>
                  <a:pt x="220739" y="27668"/>
                  <a:pt x="209550" y="28575"/>
                </a:cubicBezTo>
                <a:cubicBezTo>
                  <a:pt x="161975" y="32432"/>
                  <a:pt x="66675" y="38100"/>
                  <a:pt x="66675" y="38100"/>
                </a:cubicBezTo>
                <a:cubicBezTo>
                  <a:pt x="22041" y="49259"/>
                  <a:pt x="37831" y="38368"/>
                  <a:pt x="14288" y="61913"/>
                </a:cubicBezTo>
                <a:lnTo>
                  <a:pt x="4763" y="90488"/>
                </a:lnTo>
                <a:lnTo>
                  <a:pt x="0" y="104775"/>
                </a:lnTo>
                <a:cubicBezTo>
                  <a:pt x="1588" y="128588"/>
                  <a:pt x="-414" y="152916"/>
                  <a:pt x="4763" y="176213"/>
                </a:cubicBezTo>
                <a:cubicBezTo>
                  <a:pt x="6224" y="182788"/>
                  <a:pt x="13163" y="187229"/>
                  <a:pt x="19050" y="190500"/>
                </a:cubicBezTo>
                <a:cubicBezTo>
                  <a:pt x="42638" y="203604"/>
                  <a:pt x="75388" y="202549"/>
                  <a:pt x="100013" y="204788"/>
                </a:cubicBezTo>
                <a:lnTo>
                  <a:pt x="619125" y="200025"/>
                </a:lnTo>
                <a:cubicBezTo>
                  <a:pt x="630349" y="199831"/>
                  <a:pt x="641256" y="195903"/>
                  <a:pt x="652463" y="195263"/>
                </a:cubicBezTo>
                <a:cubicBezTo>
                  <a:pt x="696869" y="192726"/>
                  <a:pt x="741363" y="192088"/>
                  <a:pt x="785813" y="190500"/>
                </a:cubicBezTo>
                <a:cubicBezTo>
                  <a:pt x="848645" y="182647"/>
                  <a:pt x="815557" y="185937"/>
                  <a:pt x="904875" y="180975"/>
                </a:cubicBezTo>
                <a:cubicBezTo>
                  <a:pt x="1042289" y="173341"/>
                  <a:pt x="995763" y="176203"/>
                  <a:pt x="1181100" y="171450"/>
                </a:cubicBezTo>
                <a:cubicBezTo>
                  <a:pt x="1193895" y="170287"/>
                  <a:pt x="1260256" y="164607"/>
                  <a:pt x="1276350" y="161925"/>
                </a:cubicBezTo>
                <a:cubicBezTo>
                  <a:pt x="1281302" y="161100"/>
                  <a:pt x="1285811" y="158542"/>
                  <a:pt x="1290638" y="157163"/>
                </a:cubicBezTo>
                <a:cubicBezTo>
                  <a:pt x="1296932" y="155365"/>
                  <a:pt x="1303338" y="153988"/>
                  <a:pt x="1309688" y="152400"/>
                </a:cubicBezTo>
                <a:cubicBezTo>
                  <a:pt x="1314450" y="149225"/>
                  <a:pt x="1319928" y="146922"/>
                  <a:pt x="1323975" y="142875"/>
                </a:cubicBezTo>
                <a:cubicBezTo>
                  <a:pt x="1332324" y="134526"/>
                  <a:pt x="1335164" y="125145"/>
                  <a:pt x="1338263" y="114300"/>
                </a:cubicBezTo>
                <a:cubicBezTo>
                  <a:pt x="1340061" y="108006"/>
                  <a:pt x="1341438" y="101600"/>
                  <a:pt x="1343025" y="95250"/>
                </a:cubicBezTo>
                <a:cubicBezTo>
                  <a:pt x="1341498" y="89140"/>
                  <a:pt x="1336919" y="68750"/>
                  <a:pt x="1333500" y="61913"/>
                </a:cubicBezTo>
                <a:cubicBezTo>
                  <a:pt x="1330940" y="56793"/>
                  <a:pt x="1328283" y="51394"/>
                  <a:pt x="1323975" y="47625"/>
                </a:cubicBezTo>
                <a:cubicBezTo>
                  <a:pt x="1294272" y="21635"/>
                  <a:pt x="1304923" y="34017"/>
                  <a:pt x="1281113" y="23813"/>
                </a:cubicBezTo>
                <a:cubicBezTo>
                  <a:pt x="1274668" y="21051"/>
                  <a:pt x="1256709" y="10163"/>
                  <a:pt x="1247775" y="9525"/>
                </a:cubicBezTo>
                <a:cubicBezTo>
                  <a:pt x="1208157" y="6695"/>
                  <a:pt x="1168393" y="6527"/>
                  <a:pt x="1128713" y="4763"/>
                </a:cubicBezTo>
                <a:lnTo>
                  <a:pt x="1033463" y="0"/>
                </a:lnTo>
                <a:lnTo>
                  <a:pt x="781050" y="4763"/>
                </a:lnTo>
                <a:cubicBezTo>
                  <a:pt x="768258" y="5182"/>
                  <a:pt x="755711" y="8543"/>
                  <a:pt x="742950" y="9525"/>
                </a:cubicBezTo>
                <a:cubicBezTo>
                  <a:pt x="677596" y="14552"/>
                  <a:pt x="728662" y="17463"/>
                  <a:pt x="647700" y="19050"/>
                </a:cubicBezTo>
                <a:close/>
              </a:path>
            </a:pathLst>
          </a:cu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5862999" y="4982034"/>
            <a:ext cx="61693" cy="94516"/>
          </a:xfrm>
          <a:custGeom>
            <a:avLst/>
            <a:gdLst>
              <a:gd name="connsiteX0" fmla="*/ 57150 w 57150"/>
              <a:gd name="connsiteY0" fmla="*/ 0 h 85725"/>
              <a:gd name="connsiteX1" fmla="*/ 52388 w 57150"/>
              <a:gd name="connsiteY1" fmla="*/ 28575 h 85725"/>
              <a:gd name="connsiteX2" fmla="*/ 19050 w 57150"/>
              <a:gd name="connsiteY2" fmla="*/ 47625 h 85725"/>
              <a:gd name="connsiteX3" fmla="*/ 14288 w 57150"/>
              <a:gd name="connsiteY3" fmla="*/ 61913 h 85725"/>
              <a:gd name="connsiteX4" fmla="*/ 4763 w 57150"/>
              <a:gd name="connsiteY4" fmla="*/ 76200 h 85725"/>
              <a:gd name="connsiteX5" fmla="*/ 0 w 57150"/>
              <a:gd name="connsiteY5" fmla="*/ 85725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50" h="85725">
                <a:moveTo>
                  <a:pt x="57150" y="0"/>
                </a:moveTo>
                <a:cubicBezTo>
                  <a:pt x="55563" y="9525"/>
                  <a:pt x="57077" y="20134"/>
                  <a:pt x="52388" y="28575"/>
                </a:cubicBezTo>
                <a:cubicBezTo>
                  <a:pt x="45834" y="40372"/>
                  <a:pt x="30425" y="43834"/>
                  <a:pt x="19050" y="47625"/>
                </a:cubicBezTo>
                <a:cubicBezTo>
                  <a:pt x="17463" y="52388"/>
                  <a:pt x="16533" y="57423"/>
                  <a:pt x="14288" y="61913"/>
                </a:cubicBezTo>
                <a:cubicBezTo>
                  <a:pt x="11728" y="67032"/>
                  <a:pt x="7708" y="71292"/>
                  <a:pt x="4763" y="76200"/>
                </a:cubicBezTo>
                <a:cubicBezTo>
                  <a:pt x="2937" y="79244"/>
                  <a:pt x="1588" y="82550"/>
                  <a:pt x="0" y="85725"/>
                </a:cubicBezTo>
              </a:path>
            </a:pathLst>
          </a:custGeom>
          <a:noFill/>
          <a:ln w="9525">
            <a:solidFill>
              <a:srgbClr val="008000"/>
            </a:solidFill>
            <a:headEnd type="none" w="med" len="med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5040430" y="4903273"/>
            <a:ext cx="436992" cy="162777"/>
          </a:xfrm>
          <a:custGeom>
            <a:avLst/>
            <a:gdLst>
              <a:gd name="connsiteX0" fmla="*/ 404813 w 404813"/>
              <a:gd name="connsiteY0" fmla="*/ 0 h 147637"/>
              <a:gd name="connsiteX1" fmla="*/ 280988 w 404813"/>
              <a:gd name="connsiteY1" fmla="*/ 4762 h 147637"/>
              <a:gd name="connsiteX2" fmla="*/ 233363 w 404813"/>
              <a:gd name="connsiteY2" fmla="*/ 19050 h 147637"/>
              <a:gd name="connsiteX3" fmla="*/ 204788 w 404813"/>
              <a:gd name="connsiteY3" fmla="*/ 38100 h 147637"/>
              <a:gd name="connsiteX4" fmla="*/ 171450 w 404813"/>
              <a:gd name="connsiteY4" fmla="*/ 52387 h 147637"/>
              <a:gd name="connsiteX5" fmla="*/ 157163 w 404813"/>
              <a:gd name="connsiteY5" fmla="*/ 57150 h 147637"/>
              <a:gd name="connsiteX6" fmla="*/ 123825 w 404813"/>
              <a:gd name="connsiteY6" fmla="*/ 71437 h 147637"/>
              <a:gd name="connsiteX7" fmla="*/ 95250 w 404813"/>
              <a:gd name="connsiteY7" fmla="*/ 90487 h 147637"/>
              <a:gd name="connsiteX8" fmla="*/ 80963 w 404813"/>
              <a:gd name="connsiteY8" fmla="*/ 95250 h 147637"/>
              <a:gd name="connsiteX9" fmla="*/ 38100 w 404813"/>
              <a:gd name="connsiteY9" fmla="*/ 119062 h 147637"/>
              <a:gd name="connsiteX10" fmla="*/ 0 w 404813"/>
              <a:gd name="connsiteY10" fmla="*/ 147637 h 14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4813" h="147637">
                <a:moveTo>
                  <a:pt x="404813" y="0"/>
                </a:moveTo>
                <a:cubicBezTo>
                  <a:pt x="363538" y="1587"/>
                  <a:pt x="322202" y="2014"/>
                  <a:pt x="280988" y="4762"/>
                </a:cubicBezTo>
                <a:cubicBezTo>
                  <a:pt x="273594" y="5255"/>
                  <a:pt x="235327" y="17741"/>
                  <a:pt x="233363" y="19050"/>
                </a:cubicBezTo>
                <a:cubicBezTo>
                  <a:pt x="223838" y="25400"/>
                  <a:pt x="215648" y="34480"/>
                  <a:pt x="204788" y="38100"/>
                </a:cubicBezTo>
                <a:cubicBezTo>
                  <a:pt x="171293" y="49263"/>
                  <a:pt x="212627" y="34739"/>
                  <a:pt x="171450" y="52387"/>
                </a:cubicBezTo>
                <a:cubicBezTo>
                  <a:pt x="166836" y="54365"/>
                  <a:pt x="161777" y="55172"/>
                  <a:pt x="157163" y="57150"/>
                </a:cubicBezTo>
                <a:cubicBezTo>
                  <a:pt x="115986" y="74798"/>
                  <a:pt x="157320" y="60274"/>
                  <a:pt x="123825" y="71437"/>
                </a:cubicBezTo>
                <a:cubicBezTo>
                  <a:pt x="114300" y="77787"/>
                  <a:pt x="106110" y="86866"/>
                  <a:pt x="95250" y="90487"/>
                </a:cubicBezTo>
                <a:cubicBezTo>
                  <a:pt x="90488" y="92075"/>
                  <a:pt x="85351" y="92812"/>
                  <a:pt x="80963" y="95250"/>
                </a:cubicBezTo>
                <a:cubicBezTo>
                  <a:pt x="31842" y="122540"/>
                  <a:pt x="70427" y="108288"/>
                  <a:pt x="38100" y="119062"/>
                </a:cubicBezTo>
                <a:cubicBezTo>
                  <a:pt x="5789" y="140603"/>
                  <a:pt x="17620" y="130017"/>
                  <a:pt x="0" y="147637"/>
                </a:cubicBezTo>
              </a:path>
            </a:pathLst>
          </a:custGeom>
          <a:noFill/>
          <a:ln w="9525">
            <a:solidFill>
              <a:srgbClr val="008000"/>
            </a:solidFill>
            <a:headEnd type="none" w="med" len="med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425" y="174383"/>
            <a:ext cx="1758285" cy="540484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53213" y="223326"/>
            <a:ext cx="3362252" cy="375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spcCol="0" rtlCol="0" anchor="ctr"/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4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Learning Advisory Service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1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us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come and see us if you need any academic advice or guidance.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Canterbury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offices are next to Santander Bank</a:t>
            </a:r>
          </a:p>
          <a:p>
            <a:pPr>
              <a:spcBef>
                <a:spcPts val="653"/>
              </a:spcBef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 to Friday, 09.00 – 17.00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  learning@kent.ac.uk 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 01227 824016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Medway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based in room G0-09, in the Gillingham Building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 room DB034, in the Drill Hall Library.</a:t>
            </a:r>
          </a:p>
          <a:p>
            <a:pPr>
              <a:spcBef>
                <a:spcPts val="653"/>
              </a:spcBef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 to Friday, 09.00 – 17.00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  learningmedway@kent.ac.uk 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 01634 888884</a:t>
            </a:r>
          </a:p>
          <a:p>
            <a:pPr>
              <a:spcBef>
                <a:spcPts val="653"/>
              </a:spcBef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Student Learning Advisory Service (SLAS) is part of the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for the Enhancement of Learning and Teaching (UELT)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6" cstate="print"/>
          <a:srcRect l="2018" t="6865" r="36403" b="6865"/>
          <a:stretch/>
        </p:blipFill>
        <p:spPr bwMode="auto">
          <a:xfrm>
            <a:off x="1826976" y="6842943"/>
            <a:ext cx="1767180" cy="49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Rectangle 22"/>
          <p:cNvSpPr/>
          <p:nvPr/>
        </p:nvSpPr>
        <p:spPr>
          <a:xfrm>
            <a:off x="153213" y="6255829"/>
            <a:ext cx="3245172" cy="254425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www.kent.ac.uk/student-learning-advisory-service</a:t>
            </a:r>
          </a:p>
        </p:txBody>
      </p:sp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81" y="6644465"/>
            <a:ext cx="177879" cy="18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81" y="6871303"/>
            <a:ext cx="177879" cy="18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394948" y="6563566"/>
            <a:ext cx="746104" cy="254431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 err="1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kent.slas</a:t>
            </a:r>
            <a:endParaRPr lang="en-GB" sz="1000" b="1" dirty="0">
              <a:solidFill>
                <a:srgbClr val="BEA0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9062" y="6782003"/>
            <a:ext cx="1122810" cy="254431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GB" sz="1000" b="1" dirty="0" err="1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unikentSLAS</a:t>
            </a:r>
            <a:endParaRPr lang="en-GB" sz="1000" b="1" dirty="0">
              <a:solidFill>
                <a:srgbClr val="BEA0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8253" y="4154168"/>
            <a:ext cx="3397212" cy="1295735"/>
          </a:xfrm>
          <a:prstGeom prst="rect">
            <a:avLst/>
          </a:prstGeom>
        </p:spPr>
        <p:txBody>
          <a:bodyPr wrap="square" lIns="99562" tIns="49782" rIns="99562" bIns="49782">
            <a:spAutoFit/>
          </a:bodyPr>
          <a:lstStyle/>
          <a:p>
            <a:pPr>
              <a:spcAft>
                <a:spcPts val="653"/>
              </a:spcAft>
            </a:pPr>
            <a:r>
              <a:rPr lang="en-GB" sz="12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</a:p>
          <a:p>
            <a:pPr>
              <a:spcAft>
                <a:spcPts val="653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All materials checked by Dr Scott Wildman, Dr Cleopatra Branch, Jerome Durodie and Andrew Lea, Medway School of Pharmacy, Anson Building, Central Avenue, Chatham Maritime, Chatham, Kent. ME4 4TB.</a:t>
            </a:r>
          </a:p>
          <a:p>
            <a:pPr>
              <a:spcAft>
                <a:spcPts val="653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This leaflet has been produced in conjunction with sigma Mathematics Support Centre </a:t>
            </a:r>
          </a:p>
        </p:txBody>
      </p:sp>
      <p:pic>
        <p:nvPicPr>
          <p:cNvPr id="29" name="Picture 17" descr="http://www.coventry.ac.uk/Global/03%20Study%20section%20assets/Student%20support/academic%20support/Sigma%20Network%20logo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144" y="5660369"/>
            <a:ext cx="1255824" cy="50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0" descr="Image result for creative commons license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81" y="5770403"/>
            <a:ext cx="954867" cy="34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4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366" y="1050576"/>
            <a:ext cx="3554695" cy="102665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Example 2</a:t>
            </a:r>
          </a:p>
          <a:p>
            <a:pPr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What quantity of ingredient B should you add to 200mL of a 20% v/v solution to increase it in strength to a 50% v/v solution?</a:t>
            </a:r>
          </a:p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52196" y="1056968"/>
            <a:ext cx="3563029" cy="4606672"/>
          </a:xfrm>
          <a:prstGeom prst="rect">
            <a:avLst/>
          </a:prstGeom>
          <a:solidFill>
            <a:schemeClr val="bg1"/>
          </a:solidFill>
        </p:spPr>
        <p:txBody>
          <a:bodyPr wrap="square" lIns="91428" tIns="45714" rIns="91428" bIns="45714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How much ingredient D should you add to 400mL of a 5% v/v solution to increase its strength to a 20% v/v solution?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What quantity of ingredient D should you add to 1.2L of a 2.5% v/v solution to increase its strength to a 10% v/v solution?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Q3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You have 80g of a 15% concentration of ingredient E. What weight of ingredient E should you add to increase its strength to 20%?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Q4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How much of ingredient F will be required to increase the strength of 1.5L of a 1% v/v solution to a 10% solution?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Q5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What weight of ingredient G should be mixed with 2500mg of an 8% w/w concentration of ingredient G to increase it in strength to 20%?</a:t>
            </a:r>
          </a:p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75mL.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100mL.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Q3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5g.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Q4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150mL. 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Q5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375mg</a:t>
            </a:r>
          </a:p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867" y="185758"/>
            <a:ext cx="3370011" cy="85699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3: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Subtract the total original volume from the new volume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54906" y="614862"/>
                <a:ext cx="2835379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112.5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𝑚𝐿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−100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𝑚𝐿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𝟏𝟐</m:t>
                      </m:r>
                      <m:r>
                        <a:rPr lang="en-GB" sz="1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GB" sz="1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en-GB" sz="1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𝒎𝑳</m:t>
                      </m:r>
                      <m:r>
                        <a:rPr lang="en-GB" sz="1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of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ingredient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A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7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06" y="614862"/>
                <a:ext cx="2835379" cy="246215"/>
              </a:xfrm>
              <a:prstGeom prst="rect">
                <a:avLst/>
              </a:prstGeom>
              <a:blipFill rotWithShape="1">
                <a:blip r:embed="rId2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966630" y="546338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449" y="3804389"/>
            <a:ext cx="3374345" cy="85699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3: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Subtract the total original volume from the new volume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19875" y="4217254"/>
                <a:ext cx="2690596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320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𝑚𝐿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−200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𝑚𝐿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𝟏𝟐𝟎</m:t>
                      </m:r>
                      <m:r>
                        <a:rPr lang="en-GB" sz="1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𝒎𝑳</m:t>
                      </m:r>
                      <m:r>
                        <a:rPr lang="en-GB" sz="1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of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ingredient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B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7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875" y="4217254"/>
                <a:ext cx="2690596" cy="246215"/>
              </a:xfrm>
              <a:prstGeom prst="rect">
                <a:avLst/>
              </a:prstGeom>
              <a:blipFill rotWithShape="1">
                <a:blip r:embed="rId3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882559" y="4143479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2508" y="4673597"/>
            <a:ext cx="3559838" cy="102665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Example 3</a:t>
            </a:r>
          </a:p>
          <a:p>
            <a:pPr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What weight of ingredient C should you add to 120g of a 2% w/w concentration to increase it in strength to a 4% concentration?</a:t>
            </a:r>
          </a:p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46287" y="193427"/>
            <a:ext cx="3374345" cy="85699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3: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Subtract the total original volume from the new volume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117306" y="602017"/>
                <a:ext cx="2433153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122.5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𝑔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−120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g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1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GB" sz="1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en-GB" sz="1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𝒈</m:t>
                      </m:r>
                      <m:r>
                        <a:rPr lang="en-GB" sz="1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of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ingredient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C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7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306" y="602017"/>
                <a:ext cx="2433153" cy="246215"/>
              </a:xfrm>
              <a:prstGeom prst="rect">
                <a:avLst/>
              </a:prstGeom>
              <a:blipFill rotWithShape="1">
                <a:blip r:embed="rId4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369779" y="519205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705" y="2081105"/>
            <a:ext cx="3375086" cy="704293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Use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x 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=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x 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73349" y="2423275"/>
                <a:ext cx="1674421" cy="242689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Cambria Math"/>
                        </a:rPr>
                        <m:t>80</m:t>
                      </m:r>
                      <m:d>
                        <m:d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%</m:t>
                          </m:r>
                        </m:e>
                      </m:d>
                      <m:r>
                        <a:rPr lang="en-GB" sz="1000" i="1">
                          <a:latin typeface="Cambria Math"/>
                          <a:ea typeface="Cambria Math"/>
                        </a:rPr>
                        <m:t>×200=50(%)×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900" b="1" i="1" baseline="30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349" y="2423275"/>
                <a:ext cx="1674421" cy="242689"/>
              </a:xfrm>
              <a:prstGeom prst="rect">
                <a:avLst/>
              </a:prstGeom>
              <a:blipFill rotWithShape="1">
                <a:blip r:embed="rId5"/>
                <a:stretch>
                  <a:fillRect b="-102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79690" y="2864047"/>
            <a:ext cx="3375103" cy="861774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2: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Transpose for </a:t>
            </a:r>
            <a:r>
              <a:rPr lang="en-GB" sz="10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and solve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31482" y="3175127"/>
                <a:ext cx="1543872" cy="381509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80×200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50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𝟑𝟐𝟎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𝒎𝑳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482" y="3175127"/>
                <a:ext cx="1543872" cy="38150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84406" y="5700791"/>
            <a:ext cx="3370386" cy="70788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Use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x 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=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x 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32338" y="6011457"/>
                <a:ext cx="1674421" cy="242689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Cambria Math"/>
                        </a:rPr>
                        <m:t>98</m:t>
                      </m:r>
                      <m:d>
                        <m:d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%</m:t>
                          </m:r>
                        </m:e>
                      </m:d>
                      <m:r>
                        <a:rPr lang="en-GB" sz="1000" i="1">
                          <a:latin typeface="Cambria Math"/>
                          <a:ea typeface="Cambria Math"/>
                        </a:rPr>
                        <m:t>×120=96(%)×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1000" b="1" i="1" baseline="30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338" y="6011457"/>
                <a:ext cx="1674421" cy="242689"/>
              </a:xfrm>
              <a:prstGeom prst="rect">
                <a:avLst/>
              </a:prstGeom>
              <a:blipFill rotWithShape="1">
                <a:blip r:embed="rId7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84392" y="6485321"/>
            <a:ext cx="3370401" cy="861774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2: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Transpose for </a:t>
            </a:r>
            <a:r>
              <a:rPr lang="en-GB" sz="10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and solve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44932" y="6781135"/>
                <a:ext cx="1563621" cy="38144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98×120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96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𝟏𝟐𝟐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𝒈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932" y="6781135"/>
                <a:ext cx="1563621" cy="38144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Freeform 21"/>
          <p:cNvSpPr/>
          <p:nvPr/>
        </p:nvSpPr>
        <p:spPr>
          <a:xfrm>
            <a:off x="1696551" y="2151809"/>
            <a:ext cx="1449778" cy="225788"/>
          </a:xfrm>
          <a:custGeom>
            <a:avLst/>
            <a:gdLst>
              <a:gd name="connsiteX0" fmla="*/ 647700 w 1343025"/>
              <a:gd name="connsiteY0" fmla="*/ 19050 h 204788"/>
              <a:gd name="connsiteX1" fmla="*/ 257175 w 1343025"/>
              <a:gd name="connsiteY1" fmla="*/ 19050 h 204788"/>
              <a:gd name="connsiteX2" fmla="*/ 242888 w 1343025"/>
              <a:gd name="connsiteY2" fmla="*/ 23813 h 204788"/>
              <a:gd name="connsiteX3" fmla="*/ 209550 w 1343025"/>
              <a:gd name="connsiteY3" fmla="*/ 28575 h 204788"/>
              <a:gd name="connsiteX4" fmla="*/ 66675 w 1343025"/>
              <a:gd name="connsiteY4" fmla="*/ 38100 h 204788"/>
              <a:gd name="connsiteX5" fmla="*/ 14288 w 1343025"/>
              <a:gd name="connsiteY5" fmla="*/ 61913 h 204788"/>
              <a:gd name="connsiteX6" fmla="*/ 4763 w 1343025"/>
              <a:gd name="connsiteY6" fmla="*/ 90488 h 204788"/>
              <a:gd name="connsiteX7" fmla="*/ 0 w 1343025"/>
              <a:gd name="connsiteY7" fmla="*/ 104775 h 204788"/>
              <a:gd name="connsiteX8" fmla="*/ 4763 w 1343025"/>
              <a:gd name="connsiteY8" fmla="*/ 176213 h 204788"/>
              <a:gd name="connsiteX9" fmla="*/ 19050 w 1343025"/>
              <a:gd name="connsiteY9" fmla="*/ 190500 h 204788"/>
              <a:gd name="connsiteX10" fmla="*/ 100013 w 1343025"/>
              <a:gd name="connsiteY10" fmla="*/ 204788 h 204788"/>
              <a:gd name="connsiteX11" fmla="*/ 619125 w 1343025"/>
              <a:gd name="connsiteY11" fmla="*/ 200025 h 204788"/>
              <a:gd name="connsiteX12" fmla="*/ 652463 w 1343025"/>
              <a:gd name="connsiteY12" fmla="*/ 195263 h 204788"/>
              <a:gd name="connsiteX13" fmla="*/ 785813 w 1343025"/>
              <a:gd name="connsiteY13" fmla="*/ 190500 h 204788"/>
              <a:gd name="connsiteX14" fmla="*/ 904875 w 1343025"/>
              <a:gd name="connsiteY14" fmla="*/ 180975 h 204788"/>
              <a:gd name="connsiteX15" fmla="*/ 1181100 w 1343025"/>
              <a:gd name="connsiteY15" fmla="*/ 171450 h 204788"/>
              <a:gd name="connsiteX16" fmla="*/ 1276350 w 1343025"/>
              <a:gd name="connsiteY16" fmla="*/ 161925 h 204788"/>
              <a:gd name="connsiteX17" fmla="*/ 1290638 w 1343025"/>
              <a:gd name="connsiteY17" fmla="*/ 157163 h 204788"/>
              <a:gd name="connsiteX18" fmla="*/ 1309688 w 1343025"/>
              <a:gd name="connsiteY18" fmla="*/ 152400 h 204788"/>
              <a:gd name="connsiteX19" fmla="*/ 1323975 w 1343025"/>
              <a:gd name="connsiteY19" fmla="*/ 142875 h 204788"/>
              <a:gd name="connsiteX20" fmla="*/ 1338263 w 1343025"/>
              <a:gd name="connsiteY20" fmla="*/ 114300 h 204788"/>
              <a:gd name="connsiteX21" fmla="*/ 1343025 w 1343025"/>
              <a:gd name="connsiteY21" fmla="*/ 95250 h 204788"/>
              <a:gd name="connsiteX22" fmla="*/ 1333500 w 1343025"/>
              <a:gd name="connsiteY22" fmla="*/ 61913 h 204788"/>
              <a:gd name="connsiteX23" fmla="*/ 1323975 w 1343025"/>
              <a:gd name="connsiteY23" fmla="*/ 47625 h 204788"/>
              <a:gd name="connsiteX24" fmla="*/ 1281113 w 1343025"/>
              <a:gd name="connsiteY24" fmla="*/ 23813 h 204788"/>
              <a:gd name="connsiteX25" fmla="*/ 1247775 w 1343025"/>
              <a:gd name="connsiteY25" fmla="*/ 9525 h 204788"/>
              <a:gd name="connsiteX26" fmla="*/ 1128713 w 1343025"/>
              <a:gd name="connsiteY26" fmla="*/ 4763 h 204788"/>
              <a:gd name="connsiteX27" fmla="*/ 1033463 w 1343025"/>
              <a:gd name="connsiteY27" fmla="*/ 0 h 204788"/>
              <a:gd name="connsiteX28" fmla="*/ 781050 w 1343025"/>
              <a:gd name="connsiteY28" fmla="*/ 4763 h 204788"/>
              <a:gd name="connsiteX29" fmla="*/ 742950 w 1343025"/>
              <a:gd name="connsiteY29" fmla="*/ 9525 h 204788"/>
              <a:gd name="connsiteX30" fmla="*/ 647700 w 1343025"/>
              <a:gd name="connsiteY30" fmla="*/ 19050 h 204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343025" h="204788">
                <a:moveTo>
                  <a:pt x="647700" y="19050"/>
                </a:moveTo>
                <a:cubicBezTo>
                  <a:pt x="566738" y="20637"/>
                  <a:pt x="598672" y="10294"/>
                  <a:pt x="257175" y="19050"/>
                </a:cubicBezTo>
                <a:cubicBezTo>
                  <a:pt x="252157" y="19179"/>
                  <a:pt x="247811" y="22828"/>
                  <a:pt x="242888" y="23813"/>
                </a:cubicBezTo>
                <a:cubicBezTo>
                  <a:pt x="231881" y="26014"/>
                  <a:pt x="220739" y="27668"/>
                  <a:pt x="209550" y="28575"/>
                </a:cubicBezTo>
                <a:cubicBezTo>
                  <a:pt x="161975" y="32432"/>
                  <a:pt x="66675" y="38100"/>
                  <a:pt x="66675" y="38100"/>
                </a:cubicBezTo>
                <a:cubicBezTo>
                  <a:pt x="22041" y="49259"/>
                  <a:pt x="37831" y="38368"/>
                  <a:pt x="14288" y="61913"/>
                </a:cubicBezTo>
                <a:lnTo>
                  <a:pt x="4763" y="90488"/>
                </a:lnTo>
                <a:lnTo>
                  <a:pt x="0" y="104775"/>
                </a:lnTo>
                <a:cubicBezTo>
                  <a:pt x="1588" y="128588"/>
                  <a:pt x="-414" y="152916"/>
                  <a:pt x="4763" y="176213"/>
                </a:cubicBezTo>
                <a:cubicBezTo>
                  <a:pt x="6224" y="182788"/>
                  <a:pt x="13163" y="187229"/>
                  <a:pt x="19050" y="190500"/>
                </a:cubicBezTo>
                <a:cubicBezTo>
                  <a:pt x="42638" y="203604"/>
                  <a:pt x="75388" y="202549"/>
                  <a:pt x="100013" y="204788"/>
                </a:cubicBezTo>
                <a:lnTo>
                  <a:pt x="619125" y="200025"/>
                </a:lnTo>
                <a:cubicBezTo>
                  <a:pt x="630349" y="199831"/>
                  <a:pt x="641256" y="195903"/>
                  <a:pt x="652463" y="195263"/>
                </a:cubicBezTo>
                <a:cubicBezTo>
                  <a:pt x="696869" y="192726"/>
                  <a:pt x="741363" y="192088"/>
                  <a:pt x="785813" y="190500"/>
                </a:cubicBezTo>
                <a:cubicBezTo>
                  <a:pt x="848645" y="182647"/>
                  <a:pt x="815557" y="185937"/>
                  <a:pt x="904875" y="180975"/>
                </a:cubicBezTo>
                <a:cubicBezTo>
                  <a:pt x="1042289" y="173341"/>
                  <a:pt x="995763" y="176203"/>
                  <a:pt x="1181100" y="171450"/>
                </a:cubicBezTo>
                <a:cubicBezTo>
                  <a:pt x="1193895" y="170287"/>
                  <a:pt x="1260256" y="164607"/>
                  <a:pt x="1276350" y="161925"/>
                </a:cubicBezTo>
                <a:cubicBezTo>
                  <a:pt x="1281302" y="161100"/>
                  <a:pt x="1285811" y="158542"/>
                  <a:pt x="1290638" y="157163"/>
                </a:cubicBezTo>
                <a:cubicBezTo>
                  <a:pt x="1296932" y="155365"/>
                  <a:pt x="1303338" y="153988"/>
                  <a:pt x="1309688" y="152400"/>
                </a:cubicBezTo>
                <a:cubicBezTo>
                  <a:pt x="1314450" y="149225"/>
                  <a:pt x="1319928" y="146922"/>
                  <a:pt x="1323975" y="142875"/>
                </a:cubicBezTo>
                <a:cubicBezTo>
                  <a:pt x="1332324" y="134526"/>
                  <a:pt x="1335164" y="125145"/>
                  <a:pt x="1338263" y="114300"/>
                </a:cubicBezTo>
                <a:cubicBezTo>
                  <a:pt x="1340061" y="108006"/>
                  <a:pt x="1341438" y="101600"/>
                  <a:pt x="1343025" y="95250"/>
                </a:cubicBezTo>
                <a:cubicBezTo>
                  <a:pt x="1341498" y="89140"/>
                  <a:pt x="1336919" y="68750"/>
                  <a:pt x="1333500" y="61913"/>
                </a:cubicBezTo>
                <a:cubicBezTo>
                  <a:pt x="1330940" y="56793"/>
                  <a:pt x="1328283" y="51394"/>
                  <a:pt x="1323975" y="47625"/>
                </a:cubicBezTo>
                <a:cubicBezTo>
                  <a:pt x="1294272" y="21635"/>
                  <a:pt x="1304923" y="34017"/>
                  <a:pt x="1281113" y="23813"/>
                </a:cubicBezTo>
                <a:cubicBezTo>
                  <a:pt x="1274668" y="21051"/>
                  <a:pt x="1256709" y="10163"/>
                  <a:pt x="1247775" y="9525"/>
                </a:cubicBezTo>
                <a:cubicBezTo>
                  <a:pt x="1208157" y="6695"/>
                  <a:pt x="1168393" y="6527"/>
                  <a:pt x="1128713" y="4763"/>
                </a:cubicBezTo>
                <a:lnTo>
                  <a:pt x="1033463" y="0"/>
                </a:lnTo>
                <a:lnTo>
                  <a:pt x="781050" y="4763"/>
                </a:lnTo>
                <a:cubicBezTo>
                  <a:pt x="768258" y="5182"/>
                  <a:pt x="755711" y="8543"/>
                  <a:pt x="742950" y="9525"/>
                </a:cubicBezTo>
                <a:cubicBezTo>
                  <a:pt x="677596" y="14552"/>
                  <a:pt x="728662" y="17463"/>
                  <a:pt x="647700" y="19050"/>
                </a:cubicBezTo>
                <a:close/>
              </a:path>
            </a:pathLst>
          </a:cu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2076987" y="2382849"/>
            <a:ext cx="61693" cy="94516"/>
          </a:xfrm>
          <a:custGeom>
            <a:avLst/>
            <a:gdLst>
              <a:gd name="connsiteX0" fmla="*/ 57150 w 57150"/>
              <a:gd name="connsiteY0" fmla="*/ 0 h 85725"/>
              <a:gd name="connsiteX1" fmla="*/ 52388 w 57150"/>
              <a:gd name="connsiteY1" fmla="*/ 28575 h 85725"/>
              <a:gd name="connsiteX2" fmla="*/ 19050 w 57150"/>
              <a:gd name="connsiteY2" fmla="*/ 47625 h 85725"/>
              <a:gd name="connsiteX3" fmla="*/ 14288 w 57150"/>
              <a:gd name="connsiteY3" fmla="*/ 61913 h 85725"/>
              <a:gd name="connsiteX4" fmla="*/ 4763 w 57150"/>
              <a:gd name="connsiteY4" fmla="*/ 76200 h 85725"/>
              <a:gd name="connsiteX5" fmla="*/ 0 w 57150"/>
              <a:gd name="connsiteY5" fmla="*/ 85725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50" h="85725">
                <a:moveTo>
                  <a:pt x="57150" y="0"/>
                </a:moveTo>
                <a:cubicBezTo>
                  <a:pt x="55563" y="9525"/>
                  <a:pt x="57077" y="20134"/>
                  <a:pt x="52388" y="28575"/>
                </a:cubicBezTo>
                <a:cubicBezTo>
                  <a:pt x="45834" y="40372"/>
                  <a:pt x="30425" y="43834"/>
                  <a:pt x="19050" y="47625"/>
                </a:cubicBezTo>
                <a:cubicBezTo>
                  <a:pt x="17463" y="52388"/>
                  <a:pt x="16533" y="57423"/>
                  <a:pt x="14288" y="61913"/>
                </a:cubicBezTo>
                <a:cubicBezTo>
                  <a:pt x="11728" y="67032"/>
                  <a:pt x="7708" y="71292"/>
                  <a:pt x="4763" y="76200"/>
                </a:cubicBezTo>
                <a:cubicBezTo>
                  <a:pt x="2937" y="79244"/>
                  <a:pt x="1588" y="82550"/>
                  <a:pt x="0" y="85725"/>
                </a:cubicBezTo>
              </a:path>
            </a:pathLst>
          </a:custGeom>
          <a:noFill/>
          <a:ln w="9525">
            <a:solidFill>
              <a:srgbClr val="008000"/>
            </a:solidFill>
            <a:headEnd type="none" w="med" len="med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1254418" y="2304089"/>
            <a:ext cx="436992" cy="162777"/>
          </a:xfrm>
          <a:custGeom>
            <a:avLst/>
            <a:gdLst>
              <a:gd name="connsiteX0" fmla="*/ 404813 w 404813"/>
              <a:gd name="connsiteY0" fmla="*/ 0 h 147637"/>
              <a:gd name="connsiteX1" fmla="*/ 280988 w 404813"/>
              <a:gd name="connsiteY1" fmla="*/ 4762 h 147637"/>
              <a:gd name="connsiteX2" fmla="*/ 233363 w 404813"/>
              <a:gd name="connsiteY2" fmla="*/ 19050 h 147637"/>
              <a:gd name="connsiteX3" fmla="*/ 204788 w 404813"/>
              <a:gd name="connsiteY3" fmla="*/ 38100 h 147637"/>
              <a:gd name="connsiteX4" fmla="*/ 171450 w 404813"/>
              <a:gd name="connsiteY4" fmla="*/ 52387 h 147637"/>
              <a:gd name="connsiteX5" fmla="*/ 157163 w 404813"/>
              <a:gd name="connsiteY5" fmla="*/ 57150 h 147637"/>
              <a:gd name="connsiteX6" fmla="*/ 123825 w 404813"/>
              <a:gd name="connsiteY6" fmla="*/ 71437 h 147637"/>
              <a:gd name="connsiteX7" fmla="*/ 95250 w 404813"/>
              <a:gd name="connsiteY7" fmla="*/ 90487 h 147637"/>
              <a:gd name="connsiteX8" fmla="*/ 80963 w 404813"/>
              <a:gd name="connsiteY8" fmla="*/ 95250 h 147637"/>
              <a:gd name="connsiteX9" fmla="*/ 38100 w 404813"/>
              <a:gd name="connsiteY9" fmla="*/ 119062 h 147637"/>
              <a:gd name="connsiteX10" fmla="*/ 0 w 404813"/>
              <a:gd name="connsiteY10" fmla="*/ 147637 h 14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4813" h="147637">
                <a:moveTo>
                  <a:pt x="404813" y="0"/>
                </a:moveTo>
                <a:cubicBezTo>
                  <a:pt x="363538" y="1587"/>
                  <a:pt x="322202" y="2014"/>
                  <a:pt x="280988" y="4762"/>
                </a:cubicBezTo>
                <a:cubicBezTo>
                  <a:pt x="273594" y="5255"/>
                  <a:pt x="235327" y="17741"/>
                  <a:pt x="233363" y="19050"/>
                </a:cubicBezTo>
                <a:cubicBezTo>
                  <a:pt x="223838" y="25400"/>
                  <a:pt x="215648" y="34480"/>
                  <a:pt x="204788" y="38100"/>
                </a:cubicBezTo>
                <a:cubicBezTo>
                  <a:pt x="171293" y="49263"/>
                  <a:pt x="212627" y="34739"/>
                  <a:pt x="171450" y="52387"/>
                </a:cubicBezTo>
                <a:cubicBezTo>
                  <a:pt x="166836" y="54365"/>
                  <a:pt x="161777" y="55172"/>
                  <a:pt x="157163" y="57150"/>
                </a:cubicBezTo>
                <a:cubicBezTo>
                  <a:pt x="115986" y="74798"/>
                  <a:pt x="157320" y="60274"/>
                  <a:pt x="123825" y="71437"/>
                </a:cubicBezTo>
                <a:cubicBezTo>
                  <a:pt x="114300" y="77787"/>
                  <a:pt x="106110" y="86866"/>
                  <a:pt x="95250" y="90487"/>
                </a:cubicBezTo>
                <a:cubicBezTo>
                  <a:pt x="90488" y="92075"/>
                  <a:pt x="85351" y="92812"/>
                  <a:pt x="80963" y="95250"/>
                </a:cubicBezTo>
                <a:cubicBezTo>
                  <a:pt x="31842" y="122540"/>
                  <a:pt x="70427" y="108288"/>
                  <a:pt x="38100" y="119062"/>
                </a:cubicBezTo>
                <a:cubicBezTo>
                  <a:pt x="5789" y="140603"/>
                  <a:pt x="17620" y="130017"/>
                  <a:pt x="0" y="147637"/>
                </a:cubicBezTo>
              </a:path>
            </a:pathLst>
          </a:custGeom>
          <a:noFill/>
          <a:ln w="9525">
            <a:solidFill>
              <a:srgbClr val="008000"/>
            </a:solidFill>
            <a:headEnd type="none" w="med" len="med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1136175" y="2466861"/>
            <a:ext cx="195400" cy="162778"/>
          </a:xfrm>
          <a:custGeom>
            <a:avLst/>
            <a:gdLst>
              <a:gd name="connsiteX0" fmla="*/ 0 w 181013"/>
              <a:gd name="connsiteY0" fmla="*/ 0 h 147638"/>
              <a:gd name="connsiteX1" fmla="*/ 14288 w 181013"/>
              <a:gd name="connsiteY1" fmla="*/ 23813 h 147638"/>
              <a:gd name="connsiteX2" fmla="*/ 57150 w 181013"/>
              <a:gd name="connsiteY2" fmla="*/ 57150 h 147638"/>
              <a:gd name="connsiteX3" fmla="*/ 71438 w 181013"/>
              <a:gd name="connsiteY3" fmla="*/ 61913 h 147638"/>
              <a:gd name="connsiteX4" fmla="*/ 95250 w 181013"/>
              <a:gd name="connsiteY4" fmla="*/ 80963 h 147638"/>
              <a:gd name="connsiteX5" fmla="*/ 114300 w 181013"/>
              <a:gd name="connsiteY5" fmla="*/ 95250 h 147638"/>
              <a:gd name="connsiteX6" fmla="*/ 128588 w 181013"/>
              <a:gd name="connsiteY6" fmla="*/ 104775 h 147638"/>
              <a:gd name="connsiteX7" fmla="*/ 166688 w 181013"/>
              <a:gd name="connsiteY7" fmla="*/ 138113 h 147638"/>
              <a:gd name="connsiteX8" fmla="*/ 180975 w 181013"/>
              <a:gd name="connsiteY8" fmla="*/ 147638 h 147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013" h="147638">
                <a:moveTo>
                  <a:pt x="0" y="0"/>
                </a:moveTo>
                <a:cubicBezTo>
                  <a:pt x="4763" y="7938"/>
                  <a:pt x="8734" y="16408"/>
                  <a:pt x="14288" y="23813"/>
                </a:cubicBezTo>
                <a:cubicBezTo>
                  <a:pt x="22506" y="34771"/>
                  <a:pt x="47045" y="53781"/>
                  <a:pt x="57150" y="57150"/>
                </a:cubicBezTo>
                <a:lnTo>
                  <a:pt x="71438" y="61913"/>
                </a:lnTo>
                <a:cubicBezTo>
                  <a:pt x="89511" y="89022"/>
                  <a:pt x="70478" y="66807"/>
                  <a:pt x="95250" y="80963"/>
                </a:cubicBezTo>
                <a:cubicBezTo>
                  <a:pt x="102142" y="84901"/>
                  <a:pt x="107841" y="90637"/>
                  <a:pt x="114300" y="95250"/>
                </a:cubicBezTo>
                <a:cubicBezTo>
                  <a:pt x="118958" y="98577"/>
                  <a:pt x="123825" y="101600"/>
                  <a:pt x="128588" y="104775"/>
                </a:cubicBezTo>
                <a:cubicBezTo>
                  <a:pt x="139700" y="121444"/>
                  <a:pt x="142875" y="130176"/>
                  <a:pt x="166688" y="138113"/>
                </a:cubicBezTo>
                <a:cubicBezTo>
                  <a:pt x="182481" y="143377"/>
                  <a:pt x="180975" y="137855"/>
                  <a:pt x="180975" y="147638"/>
                </a:cubicBezTo>
              </a:path>
            </a:pathLst>
          </a:cu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>
              <a:solidFill>
                <a:srgbClr val="0080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984450" y="2498368"/>
            <a:ext cx="195360" cy="141774"/>
          </a:xfrm>
          <a:custGeom>
            <a:avLst/>
            <a:gdLst>
              <a:gd name="connsiteX0" fmla="*/ 0 w 180975"/>
              <a:gd name="connsiteY0" fmla="*/ 0 h 128588"/>
              <a:gd name="connsiteX1" fmla="*/ 23813 w 180975"/>
              <a:gd name="connsiteY1" fmla="*/ 4763 h 128588"/>
              <a:gd name="connsiteX2" fmla="*/ 52388 w 180975"/>
              <a:gd name="connsiteY2" fmla="*/ 23813 h 128588"/>
              <a:gd name="connsiteX3" fmla="*/ 100013 w 180975"/>
              <a:gd name="connsiteY3" fmla="*/ 52388 h 128588"/>
              <a:gd name="connsiteX4" fmla="*/ 114300 w 180975"/>
              <a:gd name="connsiteY4" fmla="*/ 61913 h 128588"/>
              <a:gd name="connsiteX5" fmla="*/ 128588 w 180975"/>
              <a:gd name="connsiteY5" fmla="*/ 76200 h 128588"/>
              <a:gd name="connsiteX6" fmla="*/ 147638 w 180975"/>
              <a:gd name="connsiteY6" fmla="*/ 80963 h 128588"/>
              <a:gd name="connsiteX7" fmla="*/ 157163 w 180975"/>
              <a:gd name="connsiteY7" fmla="*/ 95250 h 128588"/>
              <a:gd name="connsiteX8" fmla="*/ 171450 w 180975"/>
              <a:gd name="connsiteY8" fmla="*/ 123825 h 128588"/>
              <a:gd name="connsiteX9" fmla="*/ 180975 w 180975"/>
              <a:gd name="connsiteY9" fmla="*/ 128588 h 128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975" h="128588">
                <a:moveTo>
                  <a:pt x="0" y="0"/>
                </a:moveTo>
                <a:cubicBezTo>
                  <a:pt x="7938" y="1588"/>
                  <a:pt x="16444" y="1413"/>
                  <a:pt x="23813" y="4763"/>
                </a:cubicBezTo>
                <a:cubicBezTo>
                  <a:pt x="34235" y="9500"/>
                  <a:pt x="42149" y="18693"/>
                  <a:pt x="52388" y="23813"/>
                </a:cubicBezTo>
                <a:cubicBezTo>
                  <a:pt x="81676" y="38457"/>
                  <a:pt x="65532" y="29401"/>
                  <a:pt x="100013" y="52388"/>
                </a:cubicBezTo>
                <a:cubicBezTo>
                  <a:pt x="104775" y="55563"/>
                  <a:pt x="110253" y="57866"/>
                  <a:pt x="114300" y="61913"/>
                </a:cubicBezTo>
                <a:cubicBezTo>
                  <a:pt x="119063" y="66675"/>
                  <a:pt x="122740" y="72858"/>
                  <a:pt x="128588" y="76200"/>
                </a:cubicBezTo>
                <a:cubicBezTo>
                  <a:pt x="134271" y="79447"/>
                  <a:pt x="141288" y="79375"/>
                  <a:pt x="147638" y="80963"/>
                </a:cubicBezTo>
                <a:cubicBezTo>
                  <a:pt x="150813" y="85725"/>
                  <a:pt x="154603" y="90131"/>
                  <a:pt x="157163" y="95250"/>
                </a:cubicBezTo>
                <a:cubicBezTo>
                  <a:pt x="164911" y="110746"/>
                  <a:pt x="157799" y="110174"/>
                  <a:pt x="171450" y="123825"/>
                </a:cubicBezTo>
                <a:cubicBezTo>
                  <a:pt x="173960" y="126335"/>
                  <a:pt x="177800" y="127000"/>
                  <a:pt x="180975" y="128588"/>
                </a:cubicBezTo>
              </a:path>
            </a:pathLst>
          </a:cu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686279" y="2132643"/>
            <a:ext cx="1552598" cy="261604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100" b="1" dirty="0">
                <a:solidFill>
                  <a:srgbClr val="008000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percentages cancel out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58241" y="5713740"/>
            <a:ext cx="1552598" cy="261604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100" b="1" dirty="0">
                <a:solidFill>
                  <a:srgbClr val="008000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percentages cancel out</a:t>
            </a:r>
          </a:p>
        </p:txBody>
      </p:sp>
      <p:sp>
        <p:nvSpPr>
          <p:cNvPr id="29" name="Freeform 28"/>
          <p:cNvSpPr/>
          <p:nvPr/>
        </p:nvSpPr>
        <p:spPr>
          <a:xfrm>
            <a:off x="1783947" y="5727657"/>
            <a:ext cx="1449778" cy="225788"/>
          </a:xfrm>
          <a:custGeom>
            <a:avLst/>
            <a:gdLst>
              <a:gd name="connsiteX0" fmla="*/ 647700 w 1343025"/>
              <a:gd name="connsiteY0" fmla="*/ 19050 h 204788"/>
              <a:gd name="connsiteX1" fmla="*/ 257175 w 1343025"/>
              <a:gd name="connsiteY1" fmla="*/ 19050 h 204788"/>
              <a:gd name="connsiteX2" fmla="*/ 242888 w 1343025"/>
              <a:gd name="connsiteY2" fmla="*/ 23813 h 204788"/>
              <a:gd name="connsiteX3" fmla="*/ 209550 w 1343025"/>
              <a:gd name="connsiteY3" fmla="*/ 28575 h 204788"/>
              <a:gd name="connsiteX4" fmla="*/ 66675 w 1343025"/>
              <a:gd name="connsiteY4" fmla="*/ 38100 h 204788"/>
              <a:gd name="connsiteX5" fmla="*/ 14288 w 1343025"/>
              <a:gd name="connsiteY5" fmla="*/ 61913 h 204788"/>
              <a:gd name="connsiteX6" fmla="*/ 4763 w 1343025"/>
              <a:gd name="connsiteY6" fmla="*/ 90488 h 204788"/>
              <a:gd name="connsiteX7" fmla="*/ 0 w 1343025"/>
              <a:gd name="connsiteY7" fmla="*/ 104775 h 204788"/>
              <a:gd name="connsiteX8" fmla="*/ 4763 w 1343025"/>
              <a:gd name="connsiteY8" fmla="*/ 176213 h 204788"/>
              <a:gd name="connsiteX9" fmla="*/ 19050 w 1343025"/>
              <a:gd name="connsiteY9" fmla="*/ 190500 h 204788"/>
              <a:gd name="connsiteX10" fmla="*/ 100013 w 1343025"/>
              <a:gd name="connsiteY10" fmla="*/ 204788 h 204788"/>
              <a:gd name="connsiteX11" fmla="*/ 619125 w 1343025"/>
              <a:gd name="connsiteY11" fmla="*/ 200025 h 204788"/>
              <a:gd name="connsiteX12" fmla="*/ 652463 w 1343025"/>
              <a:gd name="connsiteY12" fmla="*/ 195263 h 204788"/>
              <a:gd name="connsiteX13" fmla="*/ 785813 w 1343025"/>
              <a:gd name="connsiteY13" fmla="*/ 190500 h 204788"/>
              <a:gd name="connsiteX14" fmla="*/ 904875 w 1343025"/>
              <a:gd name="connsiteY14" fmla="*/ 180975 h 204788"/>
              <a:gd name="connsiteX15" fmla="*/ 1181100 w 1343025"/>
              <a:gd name="connsiteY15" fmla="*/ 171450 h 204788"/>
              <a:gd name="connsiteX16" fmla="*/ 1276350 w 1343025"/>
              <a:gd name="connsiteY16" fmla="*/ 161925 h 204788"/>
              <a:gd name="connsiteX17" fmla="*/ 1290638 w 1343025"/>
              <a:gd name="connsiteY17" fmla="*/ 157163 h 204788"/>
              <a:gd name="connsiteX18" fmla="*/ 1309688 w 1343025"/>
              <a:gd name="connsiteY18" fmla="*/ 152400 h 204788"/>
              <a:gd name="connsiteX19" fmla="*/ 1323975 w 1343025"/>
              <a:gd name="connsiteY19" fmla="*/ 142875 h 204788"/>
              <a:gd name="connsiteX20" fmla="*/ 1338263 w 1343025"/>
              <a:gd name="connsiteY20" fmla="*/ 114300 h 204788"/>
              <a:gd name="connsiteX21" fmla="*/ 1343025 w 1343025"/>
              <a:gd name="connsiteY21" fmla="*/ 95250 h 204788"/>
              <a:gd name="connsiteX22" fmla="*/ 1333500 w 1343025"/>
              <a:gd name="connsiteY22" fmla="*/ 61913 h 204788"/>
              <a:gd name="connsiteX23" fmla="*/ 1323975 w 1343025"/>
              <a:gd name="connsiteY23" fmla="*/ 47625 h 204788"/>
              <a:gd name="connsiteX24" fmla="*/ 1281113 w 1343025"/>
              <a:gd name="connsiteY24" fmla="*/ 23813 h 204788"/>
              <a:gd name="connsiteX25" fmla="*/ 1247775 w 1343025"/>
              <a:gd name="connsiteY25" fmla="*/ 9525 h 204788"/>
              <a:gd name="connsiteX26" fmla="*/ 1128713 w 1343025"/>
              <a:gd name="connsiteY26" fmla="*/ 4763 h 204788"/>
              <a:gd name="connsiteX27" fmla="*/ 1033463 w 1343025"/>
              <a:gd name="connsiteY27" fmla="*/ 0 h 204788"/>
              <a:gd name="connsiteX28" fmla="*/ 781050 w 1343025"/>
              <a:gd name="connsiteY28" fmla="*/ 4763 h 204788"/>
              <a:gd name="connsiteX29" fmla="*/ 742950 w 1343025"/>
              <a:gd name="connsiteY29" fmla="*/ 9525 h 204788"/>
              <a:gd name="connsiteX30" fmla="*/ 647700 w 1343025"/>
              <a:gd name="connsiteY30" fmla="*/ 19050 h 204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343025" h="204788">
                <a:moveTo>
                  <a:pt x="647700" y="19050"/>
                </a:moveTo>
                <a:cubicBezTo>
                  <a:pt x="566738" y="20637"/>
                  <a:pt x="598672" y="10294"/>
                  <a:pt x="257175" y="19050"/>
                </a:cubicBezTo>
                <a:cubicBezTo>
                  <a:pt x="252157" y="19179"/>
                  <a:pt x="247811" y="22828"/>
                  <a:pt x="242888" y="23813"/>
                </a:cubicBezTo>
                <a:cubicBezTo>
                  <a:pt x="231881" y="26014"/>
                  <a:pt x="220739" y="27668"/>
                  <a:pt x="209550" y="28575"/>
                </a:cubicBezTo>
                <a:cubicBezTo>
                  <a:pt x="161975" y="32432"/>
                  <a:pt x="66675" y="38100"/>
                  <a:pt x="66675" y="38100"/>
                </a:cubicBezTo>
                <a:cubicBezTo>
                  <a:pt x="22041" y="49259"/>
                  <a:pt x="37831" y="38368"/>
                  <a:pt x="14288" y="61913"/>
                </a:cubicBezTo>
                <a:lnTo>
                  <a:pt x="4763" y="90488"/>
                </a:lnTo>
                <a:lnTo>
                  <a:pt x="0" y="104775"/>
                </a:lnTo>
                <a:cubicBezTo>
                  <a:pt x="1588" y="128588"/>
                  <a:pt x="-414" y="152916"/>
                  <a:pt x="4763" y="176213"/>
                </a:cubicBezTo>
                <a:cubicBezTo>
                  <a:pt x="6224" y="182788"/>
                  <a:pt x="13163" y="187229"/>
                  <a:pt x="19050" y="190500"/>
                </a:cubicBezTo>
                <a:cubicBezTo>
                  <a:pt x="42638" y="203604"/>
                  <a:pt x="75388" y="202549"/>
                  <a:pt x="100013" y="204788"/>
                </a:cubicBezTo>
                <a:lnTo>
                  <a:pt x="619125" y="200025"/>
                </a:lnTo>
                <a:cubicBezTo>
                  <a:pt x="630349" y="199831"/>
                  <a:pt x="641256" y="195903"/>
                  <a:pt x="652463" y="195263"/>
                </a:cubicBezTo>
                <a:cubicBezTo>
                  <a:pt x="696869" y="192726"/>
                  <a:pt x="741363" y="192088"/>
                  <a:pt x="785813" y="190500"/>
                </a:cubicBezTo>
                <a:cubicBezTo>
                  <a:pt x="848645" y="182647"/>
                  <a:pt x="815557" y="185937"/>
                  <a:pt x="904875" y="180975"/>
                </a:cubicBezTo>
                <a:cubicBezTo>
                  <a:pt x="1042289" y="173341"/>
                  <a:pt x="995763" y="176203"/>
                  <a:pt x="1181100" y="171450"/>
                </a:cubicBezTo>
                <a:cubicBezTo>
                  <a:pt x="1193895" y="170287"/>
                  <a:pt x="1260256" y="164607"/>
                  <a:pt x="1276350" y="161925"/>
                </a:cubicBezTo>
                <a:cubicBezTo>
                  <a:pt x="1281302" y="161100"/>
                  <a:pt x="1285811" y="158542"/>
                  <a:pt x="1290638" y="157163"/>
                </a:cubicBezTo>
                <a:cubicBezTo>
                  <a:pt x="1296932" y="155365"/>
                  <a:pt x="1303338" y="153988"/>
                  <a:pt x="1309688" y="152400"/>
                </a:cubicBezTo>
                <a:cubicBezTo>
                  <a:pt x="1314450" y="149225"/>
                  <a:pt x="1319928" y="146922"/>
                  <a:pt x="1323975" y="142875"/>
                </a:cubicBezTo>
                <a:cubicBezTo>
                  <a:pt x="1332324" y="134526"/>
                  <a:pt x="1335164" y="125145"/>
                  <a:pt x="1338263" y="114300"/>
                </a:cubicBezTo>
                <a:cubicBezTo>
                  <a:pt x="1340061" y="108006"/>
                  <a:pt x="1341438" y="101600"/>
                  <a:pt x="1343025" y="95250"/>
                </a:cubicBezTo>
                <a:cubicBezTo>
                  <a:pt x="1341498" y="89140"/>
                  <a:pt x="1336919" y="68750"/>
                  <a:pt x="1333500" y="61913"/>
                </a:cubicBezTo>
                <a:cubicBezTo>
                  <a:pt x="1330940" y="56793"/>
                  <a:pt x="1328283" y="51394"/>
                  <a:pt x="1323975" y="47625"/>
                </a:cubicBezTo>
                <a:cubicBezTo>
                  <a:pt x="1294272" y="21635"/>
                  <a:pt x="1304923" y="34017"/>
                  <a:pt x="1281113" y="23813"/>
                </a:cubicBezTo>
                <a:cubicBezTo>
                  <a:pt x="1274668" y="21051"/>
                  <a:pt x="1256709" y="10163"/>
                  <a:pt x="1247775" y="9525"/>
                </a:cubicBezTo>
                <a:cubicBezTo>
                  <a:pt x="1208157" y="6695"/>
                  <a:pt x="1168393" y="6527"/>
                  <a:pt x="1128713" y="4763"/>
                </a:cubicBezTo>
                <a:lnTo>
                  <a:pt x="1033463" y="0"/>
                </a:lnTo>
                <a:lnTo>
                  <a:pt x="781050" y="4763"/>
                </a:lnTo>
                <a:cubicBezTo>
                  <a:pt x="768258" y="5182"/>
                  <a:pt x="755711" y="8543"/>
                  <a:pt x="742950" y="9525"/>
                </a:cubicBezTo>
                <a:cubicBezTo>
                  <a:pt x="677596" y="14552"/>
                  <a:pt x="728662" y="17463"/>
                  <a:pt x="647700" y="19050"/>
                </a:cubicBezTo>
                <a:close/>
              </a:path>
            </a:pathLst>
          </a:cu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2164388" y="5958697"/>
            <a:ext cx="61693" cy="94516"/>
          </a:xfrm>
          <a:custGeom>
            <a:avLst/>
            <a:gdLst>
              <a:gd name="connsiteX0" fmla="*/ 57150 w 57150"/>
              <a:gd name="connsiteY0" fmla="*/ 0 h 85725"/>
              <a:gd name="connsiteX1" fmla="*/ 52388 w 57150"/>
              <a:gd name="connsiteY1" fmla="*/ 28575 h 85725"/>
              <a:gd name="connsiteX2" fmla="*/ 19050 w 57150"/>
              <a:gd name="connsiteY2" fmla="*/ 47625 h 85725"/>
              <a:gd name="connsiteX3" fmla="*/ 14288 w 57150"/>
              <a:gd name="connsiteY3" fmla="*/ 61913 h 85725"/>
              <a:gd name="connsiteX4" fmla="*/ 4763 w 57150"/>
              <a:gd name="connsiteY4" fmla="*/ 76200 h 85725"/>
              <a:gd name="connsiteX5" fmla="*/ 0 w 57150"/>
              <a:gd name="connsiteY5" fmla="*/ 85725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50" h="85725">
                <a:moveTo>
                  <a:pt x="57150" y="0"/>
                </a:moveTo>
                <a:cubicBezTo>
                  <a:pt x="55563" y="9525"/>
                  <a:pt x="57077" y="20134"/>
                  <a:pt x="52388" y="28575"/>
                </a:cubicBezTo>
                <a:cubicBezTo>
                  <a:pt x="45834" y="40372"/>
                  <a:pt x="30425" y="43834"/>
                  <a:pt x="19050" y="47625"/>
                </a:cubicBezTo>
                <a:cubicBezTo>
                  <a:pt x="17463" y="52388"/>
                  <a:pt x="16533" y="57423"/>
                  <a:pt x="14288" y="61913"/>
                </a:cubicBezTo>
                <a:cubicBezTo>
                  <a:pt x="11728" y="67032"/>
                  <a:pt x="7708" y="71292"/>
                  <a:pt x="4763" y="76200"/>
                </a:cubicBezTo>
                <a:cubicBezTo>
                  <a:pt x="2937" y="79244"/>
                  <a:pt x="1588" y="82550"/>
                  <a:pt x="0" y="85725"/>
                </a:cubicBezTo>
              </a:path>
            </a:pathLst>
          </a:custGeom>
          <a:noFill/>
          <a:ln w="9525">
            <a:solidFill>
              <a:srgbClr val="008000"/>
            </a:solidFill>
            <a:headEnd type="none" w="med" len="med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1341817" y="5890438"/>
            <a:ext cx="436992" cy="162777"/>
          </a:xfrm>
          <a:custGeom>
            <a:avLst/>
            <a:gdLst>
              <a:gd name="connsiteX0" fmla="*/ 404813 w 404813"/>
              <a:gd name="connsiteY0" fmla="*/ 0 h 147637"/>
              <a:gd name="connsiteX1" fmla="*/ 280988 w 404813"/>
              <a:gd name="connsiteY1" fmla="*/ 4762 h 147637"/>
              <a:gd name="connsiteX2" fmla="*/ 233363 w 404813"/>
              <a:gd name="connsiteY2" fmla="*/ 19050 h 147637"/>
              <a:gd name="connsiteX3" fmla="*/ 204788 w 404813"/>
              <a:gd name="connsiteY3" fmla="*/ 38100 h 147637"/>
              <a:gd name="connsiteX4" fmla="*/ 171450 w 404813"/>
              <a:gd name="connsiteY4" fmla="*/ 52387 h 147637"/>
              <a:gd name="connsiteX5" fmla="*/ 157163 w 404813"/>
              <a:gd name="connsiteY5" fmla="*/ 57150 h 147637"/>
              <a:gd name="connsiteX6" fmla="*/ 123825 w 404813"/>
              <a:gd name="connsiteY6" fmla="*/ 71437 h 147637"/>
              <a:gd name="connsiteX7" fmla="*/ 95250 w 404813"/>
              <a:gd name="connsiteY7" fmla="*/ 90487 h 147637"/>
              <a:gd name="connsiteX8" fmla="*/ 80963 w 404813"/>
              <a:gd name="connsiteY8" fmla="*/ 95250 h 147637"/>
              <a:gd name="connsiteX9" fmla="*/ 38100 w 404813"/>
              <a:gd name="connsiteY9" fmla="*/ 119062 h 147637"/>
              <a:gd name="connsiteX10" fmla="*/ 0 w 404813"/>
              <a:gd name="connsiteY10" fmla="*/ 147637 h 14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4813" h="147637">
                <a:moveTo>
                  <a:pt x="404813" y="0"/>
                </a:moveTo>
                <a:cubicBezTo>
                  <a:pt x="363538" y="1587"/>
                  <a:pt x="322202" y="2014"/>
                  <a:pt x="280988" y="4762"/>
                </a:cubicBezTo>
                <a:cubicBezTo>
                  <a:pt x="273594" y="5255"/>
                  <a:pt x="235327" y="17741"/>
                  <a:pt x="233363" y="19050"/>
                </a:cubicBezTo>
                <a:cubicBezTo>
                  <a:pt x="223838" y="25400"/>
                  <a:pt x="215648" y="34480"/>
                  <a:pt x="204788" y="38100"/>
                </a:cubicBezTo>
                <a:cubicBezTo>
                  <a:pt x="171293" y="49263"/>
                  <a:pt x="212627" y="34739"/>
                  <a:pt x="171450" y="52387"/>
                </a:cubicBezTo>
                <a:cubicBezTo>
                  <a:pt x="166836" y="54365"/>
                  <a:pt x="161777" y="55172"/>
                  <a:pt x="157163" y="57150"/>
                </a:cubicBezTo>
                <a:cubicBezTo>
                  <a:pt x="115986" y="74798"/>
                  <a:pt x="157320" y="60274"/>
                  <a:pt x="123825" y="71437"/>
                </a:cubicBezTo>
                <a:cubicBezTo>
                  <a:pt x="114300" y="77787"/>
                  <a:pt x="106110" y="86866"/>
                  <a:pt x="95250" y="90487"/>
                </a:cubicBezTo>
                <a:cubicBezTo>
                  <a:pt x="90488" y="92075"/>
                  <a:pt x="85351" y="92812"/>
                  <a:pt x="80963" y="95250"/>
                </a:cubicBezTo>
                <a:cubicBezTo>
                  <a:pt x="31842" y="122540"/>
                  <a:pt x="70427" y="108288"/>
                  <a:pt x="38100" y="119062"/>
                </a:cubicBezTo>
                <a:cubicBezTo>
                  <a:pt x="5789" y="140603"/>
                  <a:pt x="17620" y="130017"/>
                  <a:pt x="0" y="147637"/>
                </a:cubicBezTo>
              </a:path>
            </a:pathLst>
          </a:custGeom>
          <a:noFill/>
          <a:ln w="9525">
            <a:solidFill>
              <a:srgbClr val="008000"/>
            </a:solidFill>
            <a:headEnd type="none" w="med" len="med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32" name="Freeform 31"/>
          <p:cNvSpPr/>
          <p:nvPr/>
        </p:nvSpPr>
        <p:spPr>
          <a:xfrm>
            <a:off x="2056426" y="6047960"/>
            <a:ext cx="195400" cy="162778"/>
          </a:xfrm>
          <a:custGeom>
            <a:avLst/>
            <a:gdLst>
              <a:gd name="connsiteX0" fmla="*/ 0 w 181013"/>
              <a:gd name="connsiteY0" fmla="*/ 0 h 147638"/>
              <a:gd name="connsiteX1" fmla="*/ 14288 w 181013"/>
              <a:gd name="connsiteY1" fmla="*/ 23813 h 147638"/>
              <a:gd name="connsiteX2" fmla="*/ 57150 w 181013"/>
              <a:gd name="connsiteY2" fmla="*/ 57150 h 147638"/>
              <a:gd name="connsiteX3" fmla="*/ 71438 w 181013"/>
              <a:gd name="connsiteY3" fmla="*/ 61913 h 147638"/>
              <a:gd name="connsiteX4" fmla="*/ 95250 w 181013"/>
              <a:gd name="connsiteY4" fmla="*/ 80963 h 147638"/>
              <a:gd name="connsiteX5" fmla="*/ 114300 w 181013"/>
              <a:gd name="connsiteY5" fmla="*/ 95250 h 147638"/>
              <a:gd name="connsiteX6" fmla="*/ 128588 w 181013"/>
              <a:gd name="connsiteY6" fmla="*/ 104775 h 147638"/>
              <a:gd name="connsiteX7" fmla="*/ 166688 w 181013"/>
              <a:gd name="connsiteY7" fmla="*/ 138113 h 147638"/>
              <a:gd name="connsiteX8" fmla="*/ 180975 w 181013"/>
              <a:gd name="connsiteY8" fmla="*/ 147638 h 147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013" h="147638">
                <a:moveTo>
                  <a:pt x="0" y="0"/>
                </a:moveTo>
                <a:cubicBezTo>
                  <a:pt x="4763" y="7938"/>
                  <a:pt x="8734" y="16408"/>
                  <a:pt x="14288" y="23813"/>
                </a:cubicBezTo>
                <a:cubicBezTo>
                  <a:pt x="22506" y="34771"/>
                  <a:pt x="47045" y="53781"/>
                  <a:pt x="57150" y="57150"/>
                </a:cubicBezTo>
                <a:lnTo>
                  <a:pt x="71438" y="61913"/>
                </a:lnTo>
                <a:cubicBezTo>
                  <a:pt x="89511" y="89022"/>
                  <a:pt x="70478" y="66807"/>
                  <a:pt x="95250" y="80963"/>
                </a:cubicBezTo>
                <a:cubicBezTo>
                  <a:pt x="102142" y="84901"/>
                  <a:pt x="107841" y="90637"/>
                  <a:pt x="114300" y="95250"/>
                </a:cubicBezTo>
                <a:cubicBezTo>
                  <a:pt x="118958" y="98577"/>
                  <a:pt x="123825" y="101600"/>
                  <a:pt x="128588" y="104775"/>
                </a:cubicBezTo>
                <a:cubicBezTo>
                  <a:pt x="139700" y="121444"/>
                  <a:pt x="142875" y="130176"/>
                  <a:pt x="166688" y="138113"/>
                </a:cubicBezTo>
                <a:cubicBezTo>
                  <a:pt x="182481" y="143377"/>
                  <a:pt x="180975" y="137855"/>
                  <a:pt x="180975" y="147638"/>
                </a:cubicBezTo>
              </a:path>
            </a:pathLst>
          </a:cu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>
              <a:solidFill>
                <a:srgbClr val="008000"/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1203008" y="6074215"/>
            <a:ext cx="195360" cy="141774"/>
          </a:xfrm>
          <a:custGeom>
            <a:avLst/>
            <a:gdLst>
              <a:gd name="connsiteX0" fmla="*/ 0 w 180975"/>
              <a:gd name="connsiteY0" fmla="*/ 0 h 128588"/>
              <a:gd name="connsiteX1" fmla="*/ 23813 w 180975"/>
              <a:gd name="connsiteY1" fmla="*/ 4763 h 128588"/>
              <a:gd name="connsiteX2" fmla="*/ 52388 w 180975"/>
              <a:gd name="connsiteY2" fmla="*/ 23813 h 128588"/>
              <a:gd name="connsiteX3" fmla="*/ 100013 w 180975"/>
              <a:gd name="connsiteY3" fmla="*/ 52388 h 128588"/>
              <a:gd name="connsiteX4" fmla="*/ 114300 w 180975"/>
              <a:gd name="connsiteY4" fmla="*/ 61913 h 128588"/>
              <a:gd name="connsiteX5" fmla="*/ 128588 w 180975"/>
              <a:gd name="connsiteY5" fmla="*/ 76200 h 128588"/>
              <a:gd name="connsiteX6" fmla="*/ 147638 w 180975"/>
              <a:gd name="connsiteY6" fmla="*/ 80963 h 128588"/>
              <a:gd name="connsiteX7" fmla="*/ 157163 w 180975"/>
              <a:gd name="connsiteY7" fmla="*/ 95250 h 128588"/>
              <a:gd name="connsiteX8" fmla="*/ 171450 w 180975"/>
              <a:gd name="connsiteY8" fmla="*/ 123825 h 128588"/>
              <a:gd name="connsiteX9" fmla="*/ 180975 w 180975"/>
              <a:gd name="connsiteY9" fmla="*/ 128588 h 128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975" h="128588">
                <a:moveTo>
                  <a:pt x="0" y="0"/>
                </a:moveTo>
                <a:cubicBezTo>
                  <a:pt x="7938" y="1588"/>
                  <a:pt x="16444" y="1413"/>
                  <a:pt x="23813" y="4763"/>
                </a:cubicBezTo>
                <a:cubicBezTo>
                  <a:pt x="34235" y="9500"/>
                  <a:pt x="42149" y="18693"/>
                  <a:pt x="52388" y="23813"/>
                </a:cubicBezTo>
                <a:cubicBezTo>
                  <a:pt x="81676" y="38457"/>
                  <a:pt x="65532" y="29401"/>
                  <a:pt x="100013" y="52388"/>
                </a:cubicBezTo>
                <a:cubicBezTo>
                  <a:pt x="104775" y="55563"/>
                  <a:pt x="110253" y="57866"/>
                  <a:pt x="114300" y="61913"/>
                </a:cubicBezTo>
                <a:cubicBezTo>
                  <a:pt x="119063" y="66675"/>
                  <a:pt x="122740" y="72858"/>
                  <a:pt x="128588" y="76200"/>
                </a:cubicBezTo>
                <a:cubicBezTo>
                  <a:pt x="134271" y="79447"/>
                  <a:pt x="141288" y="79375"/>
                  <a:pt x="147638" y="80963"/>
                </a:cubicBezTo>
                <a:cubicBezTo>
                  <a:pt x="150813" y="85725"/>
                  <a:pt x="154603" y="90131"/>
                  <a:pt x="157163" y="95250"/>
                </a:cubicBezTo>
                <a:cubicBezTo>
                  <a:pt x="164911" y="110746"/>
                  <a:pt x="157799" y="110174"/>
                  <a:pt x="171450" y="123825"/>
                </a:cubicBezTo>
                <a:cubicBezTo>
                  <a:pt x="173960" y="126335"/>
                  <a:pt x="177800" y="127000"/>
                  <a:pt x="180975" y="128588"/>
                </a:cubicBezTo>
              </a:path>
            </a:pathLst>
          </a:cu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/>
          <p:cNvCxnSpPr/>
          <p:nvPr/>
        </p:nvCxnSpPr>
        <p:spPr>
          <a:xfrm>
            <a:off x="-11424" y="-9525"/>
            <a:ext cx="0" cy="7561263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4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716</Words>
  <Application>Microsoft Office PowerPoint</Application>
  <PresentationFormat>Custom</PresentationFormat>
  <Paragraphs>96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Bradley Hand ITC</vt:lpstr>
      <vt:lpstr>Calibri</vt:lpstr>
      <vt:lpstr>Cambria Math</vt:lpstr>
      <vt:lpstr>Century Schoolbook</vt:lpstr>
      <vt:lpstr>Times New Roman</vt:lpstr>
      <vt:lpstr>Office Theme</vt:lpstr>
      <vt:lpstr>PowerPoint Presentation</vt:lpstr>
      <vt:lpstr>PowerPoint Presentation</vt:lpstr>
    </vt:vector>
  </TitlesOfParts>
  <Company>University of Kent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mc396</dc:creator>
  <cp:lastModifiedBy>Tracey Ashmore</cp:lastModifiedBy>
  <cp:revision>13</cp:revision>
  <cp:lastPrinted>2015-05-21T08:56:25Z</cp:lastPrinted>
  <dcterms:created xsi:type="dcterms:W3CDTF">2015-05-21T08:36:44Z</dcterms:created>
  <dcterms:modified xsi:type="dcterms:W3CDTF">2022-09-13T14:38:05Z</dcterms:modified>
</cp:coreProperties>
</file>