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76.png"/><Relationship Id="rId7" Type="http://schemas.openxmlformats.org/officeDocument/2006/relationships/image" Target="../media/image2.tiff"/><Relationship Id="rId12" Type="http://schemas.openxmlformats.org/officeDocument/2006/relationships/image" Target="../media/image7.jpe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11" Type="http://schemas.openxmlformats.org/officeDocument/2006/relationships/image" Target="../media/image6.png"/><Relationship Id="rId5" Type="http://schemas.openxmlformats.org/officeDocument/2006/relationships/image" Target="../media/image178.png"/><Relationship Id="rId10" Type="http://schemas.openxmlformats.org/officeDocument/2006/relationships/image" Target="../media/image5.jpeg"/><Relationship Id="rId4" Type="http://schemas.openxmlformats.org/officeDocument/2006/relationships/image" Target="../media/image177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13" Type="http://schemas.openxmlformats.org/officeDocument/2006/relationships/image" Target="../media/image191.png"/><Relationship Id="rId18" Type="http://schemas.openxmlformats.org/officeDocument/2006/relationships/image" Target="../media/image9.emf"/><Relationship Id="rId3" Type="http://schemas.openxmlformats.org/officeDocument/2006/relationships/image" Target="../media/image181.png"/><Relationship Id="rId7" Type="http://schemas.openxmlformats.org/officeDocument/2006/relationships/image" Target="../media/image185.png"/><Relationship Id="rId12" Type="http://schemas.openxmlformats.org/officeDocument/2006/relationships/image" Target="../media/image190.png"/><Relationship Id="rId17" Type="http://schemas.openxmlformats.org/officeDocument/2006/relationships/image" Target="../media/image8.emf"/><Relationship Id="rId2" Type="http://schemas.openxmlformats.org/officeDocument/2006/relationships/image" Target="../media/image180.png"/><Relationship Id="rId16" Type="http://schemas.openxmlformats.org/officeDocument/2006/relationships/image" Target="../media/image1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4.png"/><Relationship Id="rId11" Type="http://schemas.openxmlformats.org/officeDocument/2006/relationships/image" Target="../media/image189.png"/><Relationship Id="rId5" Type="http://schemas.openxmlformats.org/officeDocument/2006/relationships/image" Target="../media/image183.png"/><Relationship Id="rId15" Type="http://schemas.openxmlformats.org/officeDocument/2006/relationships/image" Target="../media/image193.png"/><Relationship Id="rId10" Type="http://schemas.openxmlformats.org/officeDocument/2006/relationships/image" Target="../media/image188.png"/><Relationship Id="rId4" Type="http://schemas.openxmlformats.org/officeDocument/2006/relationships/image" Target="../media/image182.png"/><Relationship Id="rId9" Type="http://schemas.openxmlformats.org/officeDocument/2006/relationships/image" Target="../media/image187.png"/><Relationship Id="rId14" Type="http://schemas.openxmlformats.org/officeDocument/2006/relationships/image" Target="../media/image1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4" y="1651003"/>
            <a:ext cx="3567894" cy="400103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the value after a specified time period, or the time taken to reach a specified value.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42268" y="6029099"/>
            <a:ext cx="3370011" cy="116954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Tabulate the time and value for each half-life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102786" y="6264530"/>
                <a:ext cx="2586722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=1200÷2=600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786" y="6264530"/>
                <a:ext cx="2586722" cy="246215"/>
              </a:xfrm>
              <a:prstGeom prst="rect">
                <a:avLst/>
              </a:prstGeom>
              <a:blipFill rotWithShape="1">
                <a:blip r:embed="rId2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3144" y="6806838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742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77391" y="809782"/>
            <a:ext cx="3441310" cy="78629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BEA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HALF-LIVES</a:t>
            </a:r>
            <a:endParaRPr lang="en-GB" sz="19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2065" y="4238356"/>
            <a:ext cx="3562754" cy="78482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Half life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half-life of a drug is is the period of time required for its  concentration or amount in the body to be reduced by exactly one-half. The symbol for half-life is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1/2.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2067" y="4998683"/>
            <a:ext cx="3562751" cy="102665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Drug A has a half-life of 2 hours. If the initial plasma level of the drug, given as a single dose, is 1200mg/L, what will its plasma level be after 8 hours?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95569" y="6474080"/>
                <a:ext cx="2516190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=600÷2=300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569" y="6474080"/>
                <a:ext cx="2516190" cy="246215"/>
              </a:xfrm>
              <a:prstGeom prst="rect">
                <a:avLst/>
              </a:prstGeom>
              <a:blipFill rotWithShape="1">
                <a:blip r:embed="rId3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095569" y="6674105"/>
                <a:ext cx="2516190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=300÷2=150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569" y="6674105"/>
                <a:ext cx="2516190" cy="246215"/>
              </a:xfrm>
              <a:prstGeom prst="rect">
                <a:avLst/>
              </a:prstGeom>
              <a:blipFill rotWithShape="1">
                <a:blip r:embed="rId4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91656" y="6883655"/>
                <a:ext cx="2504968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 4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=150÷2=</m:t>
                      </m:r>
                      <m:r>
                        <a:rPr lang="en-GB" sz="1000" b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𝟕𝟓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𝒎𝒈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𝑳</m:t>
                      </m:r>
                    </m:oMath>
                  </m:oMathPara>
                </a14:m>
                <a:endParaRPr lang="en-GB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656" y="6883655"/>
                <a:ext cx="2504968" cy="2462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025" y="2068513"/>
            <a:ext cx="2813602" cy="21510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53213" y="215594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115330" y="6265413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066" y="4183978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28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654" y="5561855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Image result for creative commons licens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5663495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997" y="4985979"/>
            <a:ext cx="3374795" cy="147732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 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32" y="7584"/>
            <a:ext cx="3545623" cy="14168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Drug B has a half-life of 3 hours. If the initial plasma level of the drug, given as a single dose, is 3600mg/L, what will its plasma level be after 10 hours?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In this case the time/value does not coincide with an exact half-life interval.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4" name="Rectangle 3"/>
          <p:cNvSpPr/>
          <p:nvPr/>
        </p:nvSpPr>
        <p:spPr>
          <a:xfrm>
            <a:off x="79997" y="1419975"/>
            <a:ext cx="3374795" cy="1323433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Tabulate the time and value for each half-life, to the next higher time/value interval.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4300" y="1805482"/>
                <a:ext cx="2657254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=3600÷2=1800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00" y="1805482"/>
                <a:ext cx="2657254" cy="2462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113558" y="6052409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6604" y="2015034"/>
                <a:ext cx="2586722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=1800÷2=900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04" y="2015034"/>
                <a:ext cx="2586722" cy="246215"/>
              </a:xfrm>
              <a:prstGeom prst="rect">
                <a:avLst/>
              </a:prstGeom>
              <a:blipFill rotWithShape="1">
                <a:blip r:embed="rId3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32540" y="2215059"/>
                <a:ext cx="2516190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9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=900÷2=450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40" y="2215059"/>
                <a:ext cx="2516190" cy="2462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5802" y="2424609"/>
                <a:ext cx="2615576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12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 4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=450÷2=225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02" y="2424609"/>
                <a:ext cx="2615576" cy="246215"/>
              </a:xfrm>
              <a:prstGeom prst="rect">
                <a:avLst/>
              </a:prstGeom>
              <a:blipFill rotWithShape="1">
                <a:blip r:embed="rId5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9997" y="2817217"/>
            <a:ext cx="3374795" cy="20928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Tabulate the times and values between 9hr and 12 hr.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Since 10hr equals 9hr + 1/3 of the interval to 12hr, the value will equal that at 9hr – 1/3 of the difference, time and value being inversely proportional.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5298" y="5230483"/>
                <a:ext cx="1168898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450−225=225</m:t>
                      </m:r>
                    </m:oMath>
                  </m:oMathPara>
                </a14:m>
                <a:endParaRPr lang="en-GB" sz="1000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98" y="5230483"/>
                <a:ext cx="1168898" cy="2462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39359" y="5667723"/>
                <a:ext cx="1073102" cy="293409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225×</m:t>
                      </m:r>
                      <m:f>
                        <m:fPr>
                          <m:type m:val="skw"/>
                          <m:ctrlPr>
                            <a:rPr lang="en-GB" sz="1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=75</m:t>
                      </m:r>
                    </m:oMath>
                  </m:oMathPara>
                </a14:m>
                <a:endParaRPr lang="en-GB" sz="1000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59" y="5667723"/>
                <a:ext cx="1073102" cy="293409"/>
              </a:xfrm>
              <a:prstGeom prst="rect">
                <a:avLst/>
              </a:prstGeom>
              <a:blipFill rotWithShape="1">
                <a:blip r:embed="rId7"/>
                <a:stretch>
                  <a:fillRect t="-95833" r="-1136" b="-15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40524" y="6124927"/>
                <a:ext cx="1457438" cy="246215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450−75=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𝟑𝟕𝟓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𝒎𝒈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𝑳</m:t>
                      </m:r>
                    </m:oMath>
                  </m:oMathPara>
                </a14:m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24" y="6124927"/>
                <a:ext cx="1457438" cy="246215"/>
              </a:xfrm>
              <a:prstGeom prst="rect">
                <a:avLst/>
              </a:prstGeom>
              <a:blipFill rotWithShape="1">
                <a:blip r:embed="rId8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24269" y="5457830"/>
            <a:ext cx="1659417" cy="24621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ⓑ Multiply the difference: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7156" y="4996812"/>
            <a:ext cx="1757200" cy="24621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ⓐ Calculate the difference: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282" y="5942059"/>
            <a:ext cx="1814908" cy="24621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pPr lvl="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 Subtract from upper value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434" y="6466872"/>
            <a:ext cx="3550764" cy="102665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Drug C has a half-life of 8 hours. If the initial plasma level of the drug is, given as a single dose , is 4800mg/L, how long will it take for the plasma level to fall to 180mg/L?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Here we are solving for time rather than value.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0150" y="7582"/>
            <a:ext cx="3565074" cy="246221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43107" y="255968"/>
            <a:ext cx="3369299" cy="1477321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Tabulate the time and value for each half-life, to the next higher time/value interval.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977125" y="609976"/>
                <a:ext cx="2657254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=4800÷2=2400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125" y="609976"/>
                <a:ext cx="2657254" cy="246215"/>
              </a:xfrm>
              <a:prstGeom prst="rect">
                <a:avLst/>
              </a:prstGeom>
              <a:blipFill rotWithShape="1">
                <a:blip r:embed="rId9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966808" y="819526"/>
                <a:ext cx="2727786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16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=2400÷2=1200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808" y="819526"/>
                <a:ext cx="2727786" cy="2462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972743" y="1019551"/>
                <a:ext cx="2657254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24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=1200÷2=600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743" y="1019551"/>
                <a:ext cx="2657254" cy="24621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973770" y="1229101"/>
                <a:ext cx="2615576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32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 4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=600÷2=300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770" y="1229101"/>
                <a:ext cx="2615576" cy="246215"/>
              </a:xfrm>
              <a:prstGeom prst="rect">
                <a:avLst/>
              </a:prstGeom>
              <a:blipFill rotWithShape="1">
                <a:blip r:embed="rId12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73770" y="1438651"/>
                <a:ext cx="2615576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40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hr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 4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half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life</m:t>
                      </m:r>
                      <m:r>
                        <a:rPr lang="en-GB" sz="10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=600÷2=150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GB" sz="10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𝐿</m:t>
                      </m:r>
                    </m:oMath>
                  </m:oMathPara>
                </a14:m>
                <a:endParaRPr lang="en-GB" sz="7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770" y="1438651"/>
                <a:ext cx="2615576" cy="246215"/>
              </a:xfrm>
              <a:prstGeom prst="rect">
                <a:avLst/>
              </a:prstGeom>
              <a:blipFill rotWithShape="1">
                <a:blip r:embed="rId13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3643107" y="1811840"/>
            <a:ext cx="3369299" cy="2400651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Tabulate the values and times between 300mg/l and 150mg/l.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Since 180mg/l equals 300mg/l – 0.8 x 150mg/l, the time will equal 32hr + 0.8 x 8hr, value and time being inversely proportional.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47488" y="4287360"/>
            <a:ext cx="3364916" cy="147732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 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80673" y="5330830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7647" y="4516106"/>
                <a:ext cx="1652363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40−32=8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h𝑟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=480 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𝑚𝑖𝑛</m:t>
                      </m:r>
                    </m:oMath>
                  </m:oMathPara>
                </a14:m>
                <a:endParaRPr lang="en-GB" sz="1000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47" y="4516106"/>
                <a:ext cx="1652363" cy="24621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401710" y="4953350"/>
                <a:ext cx="2137048" cy="246215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480×0.8=384 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𝑚𝑖𝑛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=6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h𝑟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24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𝑚𝑖𝑛</m:t>
                      </m:r>
                    </m:oMath>
                  </m:oMathPara>
                </a14:m>
                <a:endParaRPr lang="en-GB" sz="1000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710" y="4953350"/>
                <a:ext cx="2137048" cy="24621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12397" y="5410550"/>
                <a:ext cx="2144933" cy="246215"/>
              </a:xfrm>
              <a:prstGeom prst="rect">
                <a:avLst/>
              </a:prstGeom>
            </p:spPr>
            <p:txBody>
              <a:bodyPr wrap="none" lIns="91428" tIns="45714" rIns="91428" bIns="45714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32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h𝑟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h𝑟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24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𝑚𝑖𝑛</m:t>
                      </m:r>
                      <m:r>
                        <a:rPr lang="en-GB" sz="1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𝟑𝟖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𝒉𝒓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𝟐𝟒</m:t>
                      </m:r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𝒎𝒊𝒏</m:t>
                      </m:r>
                    </m:oMath>
                  </m:oMathPara>
                </a14:m>
                <a:endParaRPr lang="en-GB" sz="1000" b="1" i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397" y="5410550"/>
                <a:ext cx="2144933" cy="24621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086620" y="4722448"/>
            <a:ext cx="1659417" cy="24621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ⓑ Multiply the difference: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29505" y="4287687"/>
            <a:ext cx="1757200" cy="24621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ⓐ Calculate the difference: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20632" y="5206679"/>
            <a:ext cx="1396524" cy="246215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pPr lvl="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 Add to lower value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48570" y="5772271"/>
            <a:ext cx="3566654" cy="180713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Drug D has a half-life of 90 min. If the initial plasma level of the drug, given as a single dose, is 2688mg/L, what will its plasma level be after 8hr?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Drug E has a half-life of 16 hours. If the initial plasma level of the drug, given as a single dose, is 512mg/L, how long will it take for the plasma level to fall to 24mg/L?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Answers: Q1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70mg/L.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72hr.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73" y="3045509"/>
            <a:ext cx="2486125" cy="130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996" y="2207123"/>
            <a:ext cx="2464279" cy="136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881</Words>
  <Application>Microsoft Office PowerPoint</Application>
  <PresentationFormat>Custom</PresentationFormat>
  <Paragraphs>128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22</cp:revision>
  <cp:lastPrinted>2015-05-21T08:56:25Z</cp:lastPrinted>
  <dcterms:created xsi:type="dcterms:W3CDTF">2015-05-21T08:36:44Z</dcterms:created>
  <dcterms:modified xsi:type="dcterms:W3CDTF">2022-09-13T14:37:14Z</dcterms:modified>
</cp:coreProperties>
</file>