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0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tif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D56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42063" y="1663703"/>
            <a:ext cx="3573037" cy="400103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the quantity of  each ingredient required to produce  a different quantity of a master formula.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2064" y="3625306"/>
            <a:ext cx="3568699" cy="630935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amount of each ingredient required for 1225mL of the formula listed below.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6371" y="785971"/>
            <a:ext cx="3471472" cy="786293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4D5D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FORMULATIONS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536" y="2178374"/>
            <a:ext cx="2465756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90022"/>
              </p:ext>
            </p:extLst>
          </p:nvPr>
        </p:nvGraphicFramePr>
        <p:xfrm>
          <a:off x="3739743" y="4261999"/>
          <a:ext cx="3372536" cy="1706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13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Ingredient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Master formula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175g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50g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12% v/v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75g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 in 2000 w/v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Water to: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350mL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0807" y="5976812"/>
            <a:ext cx="35099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7933" y="6230105"/>
            <a:ext cx="3374345" cy="861768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Divide the amount you wish to make by the amount the formula is for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17356" y="6616187"/>
                <a:ext cx="1042966" cy="384586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1225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350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𝑚𝐿</m:t>
                          </m:r>
                        </m:den>
                      </m:f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56" y="6616187"/>
                <a:ext cx="1042966" cy="3845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3625" y="312339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146145" y="6278492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6145" y="4239736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2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54" y="5599688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0" descr="Image result for creative commons licens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1" y="5744860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328" y="115674"/>
            <a:ext cx="3371124" cy="116954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this factor to calculate the amount of all the volumetric ingredients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9651" y="530216"/>
                <a:ext cx="2258428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3.5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i="1">
                          <a:latin typeface="Cambria Math"/>
                        </a:rPr>
                        <m:t>175</m:t>
                      </m:r>
                      <m:r>
                        <a:rPr lang="en-GB" sz="1000" i="1">
                          <a:latin typeface="Cambria Math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</a:rPr>
                        <m:t>𝟔𝟏𝟐</m:t>
                      </m:r>
                      <m:r>
                        <a:rPr lang="en-GB" sz="1000" b="1" i="1">
                          <a:latin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</a:rPr>
                        <m:t>𝒈</m:t>
                      </m:r>
                      <m:r>
                        <a:rPr lang="en-GB" sz="1000" b="1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of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Substance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en-GB" sz="1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51" y="530216"/>
                <a:ext cx="2258428" cy="246215"/>
              </a:xfrm>
              <a:prstGeom prst="rect">
                <a:avLst/>
              </a:prstGeom>
              <a:blipFill rotWithShape="1">
                <a:blip r:embed="rId2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8898" y="1366075"/>
            <a:ext cx="3373555" cy="1162399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Calculate the amounts of the % and parts ingredients</a:t>
            </a: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9742" y="1691533"/>
                <a:ext cx="2434693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×1225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𝟏𝟒𝟕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of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substance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C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42" y="1691533"/>
                <a:ext cx="2434693" cy="381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7751" y="746118"/>
                <a:ext cx="2062347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3.5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i="1">
                          <a:latin typeface="Cambria Math"/>
                        </a:rPr>
                        <m:t>50</m:t>
                      </m:r>
                      <m:r>
                        <a:rPr lang="en-GB" sz="1000" i="1">
                          <a:latin typeface="Cambria Math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</a:rPr>
                        <m:t>𝟏𝟕𝟓</m:t>
                      </m:r>
                      <m:r>
                        <a:rPr lang="en-GB" sz="1000" b="1" i="1">
                          <a:latin typeface="Cambria Math"/>
                        </a:rPr>
                        <m:t>𝒈</m:t>
                      </m:r>
                      <m:r>
                        <a:rPr lang="en-GB" sz="1000" b="1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of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Substance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en-GB" sz="1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51" y="746118"/>
                <a:ext cx="2062347" cy="2462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1757" y="962016"/>
                <a:ext cx="2192704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3.5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i="1">
                          <a:latin typeface="Cambria Math"/>
                        </a:rPr>
                        <m:t>75</m:t>
                      </m:r>
                      <m:r>
                        <a:rPr lang="en-GB" sz="1000" i="1">
                          <a:latin typeface="Cambria Math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</a:rPr>
                        <m:t>𝟐𝟔𝟐</m:t>
                      </m:r>
                      <m:r>
                        <a:rPr lang="en-GB" sz="1000" b="1" i="1">
                          <a:latin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</a:rPr>
                        <m:t>𝒈</m:t>
                      </m:r>
                      <m:r>
                        <a:rPr lang="en-GB" sz="1000" b="1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of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Substance</m:t>
                      </m:r>
                      <m:r>
                        <a:rPr lang="en-GB" sz="1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</a:rPr>
                        <m:t>D</m:t>
                      </m:r>
                    </m:oMath>
                  </m:oMathPara>
                </a14:m>
                <a:endParaRPr lang="en-GB" sz="1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57" y="962016"/>
                <a:ext cx="2192704" cy="246215"/>
              </a:xfrm>
              <a:prstGeom prst="rect">
                <a:avLst/>
              </a:prstGeom>
              <a:blipFill rotWithShape="1">
                <a:blip r:embed="rId5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0536" y="2085233"/>
                <a:ext cx="2603521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×1225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𝟔𝟏𝟐𝟓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of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substance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E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36" y="2085233"/>
                <a:ext cx="2603521" cy="38144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-16142" y="2542199"/>
            <a:ext cx="3556277" cy="6309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amount of each ingredient required  for 765mL of the formula listed below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309264"/>
              </p:ext>
            </p:extLst>
          </p:nvPr>
        </p:nvGraphicFramePr>
        <p:xfrm>
          <a:off x="75061" y="3181644"/>
          <a:ext cx="3367392" cy="1706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10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Ingredient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Master formula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 w/v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 w/v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Water to: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409" y="4896092"/>
            <a:ext cx="3509956" cy="6309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amount of each ingredient required  for 1.5L of the formula listed below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54354"/>
              </p:ext>
            </p:extLst>
          </p:nvPr>
        </p:nvGraphicFramePr>
        <p:xfrm>
          <a:off x="75061" y="5542128"/>
          <a:ext cx="3367392" cy="1706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10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Ingredient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Master formula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v/v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0.02% w/v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Water to: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28813" y="50801"/>
            <a:ext cx="3574072" cy="6309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amount of each ingredient required  for 2400mL of the formula listed below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30314"/>
              </p:ext>
            </p:extLst>
          </p:nvPr>
        </p:nvGraphicFramePr>
        <p:xfrm>
          <a:off x="3632674" y="696836"/>
          <a:ext cx="3367393" cy="1706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Ingredients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Master formula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150g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0.01% w/v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 w/v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Water to: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33954" y="2407860"/>
            <a:ext cx="3568931" cy="6309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amount of each ingredient required for 15mL of the formula listed below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80379"/>
              </p:ext>
            </p:extLst>
          </p:nvPr>
        </p:nvGraphicFramePr>
        <p:xfrm>
          <a:off x="3632674" y="3048644"/>
          <a:ext cx="3367393" cy="1706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Ingredient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Master formula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5mcL/mL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0.5mg/mL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Substance 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Water to: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60mL</a:t>
                      </a:r>
                    </a:p>
                  </a:txBody>
                  <a:tcPr marL="91439" marR="914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91819"/>
              </p:ext>
            </p:extLst>
          </p:nvPr>
        </p:nvGraphicFramePr>
        <p:xfrm>
          <a:off x="3632674" y="5242795"/>
          <a:ext cx="3367394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Q1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Q2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Q3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Q4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4761" rtl="0" eaLnBrk="1" latinLnBrk="0" hangingPunct="1"/>
                      <a:r>
                        <a:rPr lang="en-GB" sz="1000" kern="1200" dirty="0"/>
                        <a:t>72g</a:t>
                      </a:r>
                      <a:endParaRPr lang="en-GB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600mg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1286.4g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B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112.5g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300g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720g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30.6g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30mL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0.24g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75mcL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D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315mL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225mL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57.6mL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7.5mg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0.3825g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0.3g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12g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2mL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92930" y="5000108"/>
            <a:ext cx="3509956" cy="246221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15053" y="449629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400" y="2081451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5047" y="663967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15038" y="877794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9799" y="1685783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561</Words>
  <Application>Microsoft Office PowerPoint</Application>
  <PresentationFormat>Custom</PresentationFormat>
  <Paragraphs>161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17</cp:revision>
  <cp:lastPrinted>2015-05-21T08:56:25Z</cp:lastPrinted>
  <dcterms:created xsi:type="dcterms:W3CDTF">2015-05-21T08:36:44Z</dcterms:created>
  <dcterms:modified xsi:type="dcterms:W3CDTF">2022-09-13T14:36:33Z</dcterms:modified>
</cp:coreProperties>
</file>