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5" r:id="rId2"/>
    <p:sldId id="482" r:id="rId3"/>
    <p:sldId id="457" r:id="rId4"/>
    <p:sldId id="484" r:id="rId5"/>
    <p:sldId id="483" r:id="rId6"/>
    <p:sldId id="476" r:id="rId7"/>
    <p:sldId id="346" r:id="rId8"/>
    <p:sldId id="485" r:id="rId9"/>
    <p:sldId id="263" r:id="rId10"/>
    <p:sldId id="486" r:id="rId11"/>
    <p:sldId id="279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DD"/>
    <a:srgbClr val="FFFDD0"/>
    <a:srgbClr val="777777"/>
    <a:srgbClr val="5C2E00"/>
    <a:srgbClr val="FF9021"/>
    <a:srgbClr val="B45A00"/>
    <a:srgbClr val="3E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681" autoAdjust="0"/>
    <p:restoredTop sz="83989" autoAdjust="0"/>
  </p:normalViewPr>
  <p:slideViewPr>
    <p:cSldViewPr snapToGrid="0">
      <p:cViewPr varScale="1">
        <p:scale>
          <a:sx n="96" d="100"/>
          <a:sy n="96" d="100"/>
        </p:scale>
        <p:origin x="16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118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4E31F-DEE9-41A4-B5F9-5CDB68AC85F1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D73FA-CBC3-4E8E-AB7E-D17E626C4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655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D73FA-CBC3-4E8E-AB7E-D17E626C479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467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D73FA-CBC3-4E8E-AB7E-D17E626C479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108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D73FA-CBC3-4E8E-AB7E-D17E626C479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741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D73FA-CBC3-4E8E-AB7E-D17E626C479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768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D73FA-CBC3-4E8E-AB7E-D17E626C479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193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D73FA-CBC3-4E8E-AB7E-D17E626C479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370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D73FA-CBC3-4E8E-AB7E-D17E626C479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194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D73FA-CBC3-4E8E-AB7E-D17E626C479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264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D73FA-CBC3-4E8E-AB7E-D17E626C479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220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400425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B663F-FE7E-487F-B07F-3A770B0BE146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216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D73FA-CBC3-4E8E-AB7E-D17E626C479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021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D73FA-CBC3-4E8E-AB7E-D17E626C479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230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254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395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33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750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58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4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4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405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097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84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073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8796-4F51-41B2-83E0-04E4925F4CD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C632D-7DBE-4534-8DFC-547A3DE1E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61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hyperlink" Target="https://www.kent.ac.uk/guides/mindfulness" TargetMode="External"/><Relationship Id="rId4" Type="http://schemas.openxmlformats.org/officeDocument/2006/relationships/hyperlink" Target="https://www.kent.ac.uk/csao/exams/students/index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hyperlink" Target="http://www.kent.ac.uk/student-learning-advisory-servic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hyperlink" Target="http://www.kent.ac.uk/student-learning-advisory-servic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hyperlink" Target="http://www.kent.ac.uk/student-learning-advisory-servic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npQrMqDoq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keyboard&#10;&#10;Description automatically generated">
            <a:extLst>
              <a:ext uri="{FF2B5EF4-FFF2-40B4-BE49-F238E27FC236}">
                <a16:creationId xmlns:a16="http://schemas.microsoft.com/office/drawing/2014/main" id="{81108153-77C8-489F-9451-EC6BA91B22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19"/>
          <a:stretch/>
        </p:blipFill>
        <p:spPr>
          <a:xfrm>
            <a:off x="0" y="2947647"/>
            <a:ext cx="9144000" cy="3906005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D1655A4C-D83C-4230-9EF0-33609FACD9B9}"/>
              </a:ext>
            </a:extLst>
          </p:cNvPr>
          <p:cNvSpPr/>
          <p:nvPr/>
        </p:nvSpPr>
        <p:spPr>
          <a:xfrm>
            <a:off x="3457568" y="6351659"/>
            <a:ext cx="5484065" cy="41293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just" fontAlgn="ctr">
              <a:lnSpc>
                <a:spcPts val="2500"/>
              </a:lnSpc>
              <a:spcBef>
                <a:spcPct val="35000"/>
              </a:spcBef>
              <a:buClr>
                <a:schemeClr val="tx2"/>
              </a:buClr>
              <a:buSzPct val="175000"/>
            </a:pPr>
            <a:r>
              <a:rPr lang="en-GB" sz="2000" dirty="0" err="1"/>
              <a:t>www.kent.ac.uk</a:t>
            </a:r>
            <a:r>
              <a:rPr lang="en-GB" sz="2000" dirty="0"/>
              <a:t>/student-learning-advisory-service </a:t>
            </a:r>
            <a:endParaRPr lang="en-US" sz="2000" spc="-100" dirty="0">
              <a:solidFill>
                <a:srgbClr val="00388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9" name="Picture 78" descr="A picture containing drawing&#10;&#10;Description automatically generated">
            <a:extLst>
              <a:ext uri="{FF2B5EF4-FFF2-40B4-BE49-F238E27FC236}">
                <a16:creationId xmlns:a16="http://schemas.microsoft.com/office/drawing/2014/main" id="{3B86DCAB-2CE8-43C1-92C2-74136878DB5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598" y="1"/>
            <a:ext cx="3582147" cy="108000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23CC9316-F753-44C5-9CC7-A664C2FDC279}"/>
              </a:ext>
            </a:extLst>
          </p:cNvPr>
          <p:cNvSpPr txBox="1"/>
          <p:nvPr/>
        </p:nvSpPr>
        <p:spPr>
          <a:xfrm>
            <a:off x="226717" y="1340665"/>
            <a:ext cx="8722233" cy="861774"/>
          </a:xfrm>
          <a:prstGeom prst="rect">
            <a:avLst/>
          </a:prstGeom>
          <a:solidFill>
            <a:srgbClr val="FFFDDD"/>
          </a:solidFill>
          <a:ln w="19050">
            <a:solidFill>
              <a:srgbClr val="0038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>
                <a:latin typeface="Calibri" panose="020F0502020204030204" pitchFamily="34" charset="0"/>
                <a:cs typeface="Calibri" panose="020F0502020204030204" pitchFamily="34" charset="0"/>
              </a:rPr>
              <a:t>Managing </a:t>
            </a:r>
            <a:r>
              <a:rPr lang="en-GB" sz="5000" b="1">
                <a:latin typeface="Calibri" panose="020F0502020204030204" pitchFamily="34" charset="0"/>
                <a:cs typeface="Calibri" panose="020F0502020204030204" pitchFamily="34" charset="0"/>
              </a:rPr>
              <a:t>exam stress</a:t>
            </a:r>
            <a:endParaRPr lang="en-GB" sz="5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6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17974"/>
    </mc:Choice>
    <mc:Fallback>
      <p:transition advTm="1797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DE65E-B3D3-430D-BC5C-8D6E89B1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365125"/>
            <a:ext cx="8640000" cy="864000"/>
          </a:xfrm>
        </p:spPr>
        <p:txBody>
          <a:bodyPr>
            <a:noAutofit/>
          </a:bodyPr>
          <a:lstStyle/>
          <a:p>
            <a:pPr algn="ctr"/>
            <a:r>
              <a:rPr lang="en-GB" sz="4800" b="1" dirty="0"/>
              <a:t>Help and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23411-12EE-44B2-8140-A1D56D131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1" y="1394315"/>
            <a:ext cx="8279999" cy="5098559"/>
          </a:xfrm>
        </p:spPr>
        <p:txBody>
          <a:bodyPr>
            <a:no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n-GB" sz="2400" b="1" dirty="0"/>
              <a:t>For up-to-date exam information go to: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en-GB" sz="2400" dirty="0">
                <a:hlinkClick r:id="rId4"/>
              </a:rPr>
              <a:t>https://www.kent.ac.uk/csao/exams/students/index.html</a:t>
            </a:r>
            <a:endParaRPr lang="en-GB" sz="2400" dirty="0"/>
          </a:p>
          <a:p>
            <a:pPr marL="0" indent="0" fontAlgn="base">
              <a:lnSpc>
                <a:spcPct val="100000"/>
              </a:lnSpc>
              <a:buNone/>
            </a:pPr>
            <a:endParaRPr lang="en-GB" sz="2400" b="1" dirty="0"/>
          </a:p>
          <a:p>
            <a:pPr marL="0" indent="0">
              <a:lnSpc>
                <a:spcPct val="100000"/>
              </a:lnSpc>
              <a:buNone/>
            </a:pPr>
            <a:r>
              <a:rPr lang="en-GB" sz="2400" b="1" dirty="0"/>
              <a:t>Mindfulness techniques </a:t>
            </a:r>
            <a:r>
              <a:rPr lang="en-GB" sz="2400" dirty="0"/>
              <a:t>- Guides and tutorials help you relax:  </a:t>
            </a:r>
            <a:r>
              <a:rPr lang="en-GB" sz="2400" u="sng" dirty="0">
                <a:solidFill>
                  <a:srgbClr val="C00000"/>
                </a:solidFill>
                <a:hlinkClick r:id="rId5"/>
              </a:rPr>
              <a:t>https://www.kent.ac.uk/guides/mindfulness</a:t>
            </a:r>
            <a:endParaRPr lang="en-GB" sz="2400" u="sng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400" b="1" dirty="0"/>
              <a:t>Seeking further support </a:t>
            </a:r>
            <a:r>
              <a:rPr lang="en-GB" sz="2400" dirty="0"/>
              <a:t>- Student Support and Wellbeing:  </a:t>
            </a:r>
            <a:r>
              <a:rPr lang="en-GB" sz="2400" u="sng" dirty="0">
                <a:solidFill>
                  <a:srgbClr val="0070C0"/>
                </a:solidFill>
              </a:rPr>
              <a:t>https://</a:t>
            </a:r>
            <a:r>
              <a:rPr lang="en-GB" sz="2400" u="sng" dirty="0" err="1">
                <a:solidFill>
                  <a:srgbClr val="0070C0"/>
                </a:solidFill>
              </a:rPr>
              <a:t>www.kent.ac.uk</a:t>
            </a:r>
            <a:r>
              <a:rPr lang="en-GB" sz="2400" u="sng" dirty="0">
                <a:solidFill>
                  <a:srgbClr val="0070C0"/>
                </a:solidFill>
              </a:rPr>
              <a:t>/student-support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2515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4633"/>
    </mc:Choice>
    <mc:Fallback>
      <p:transition advTm="3463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DE65E-B3D3-430D-BC5C-8D6E89B1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243684"/>
            <a:ext cx="8640000" cy="1074753"/>
          </a:xfrm>
        </p:spPr>
        <p:txBody>
          <a:bodyPr>
            <a:noAutofit/>
          </a:bodyPr>
          <a:lstStyle/>
          <a:p>
            <a:pPr algn="ctr"/>
            <a:r>
              <a:rPr lang="en-GB" b="1" dirty="0"/>
              <a:t>Further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23411-12EE-44B2-8140-A1D56D131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56" y="1318436"/>
            <a:ext cx="8507952" cy="529587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GB" sz="2400" dirty="0"/>
              <a:t>For guidance on the broader range of revision and exam skills please go to the SLAS webpages          </a:t>
            </a:r>
            <a:r>
              <a:rPr lang="en-GB" sz="2400" dirty="0">
                <a:hlinkClick r:id="rId4"/>
              </a:rPr>
              <a:t>http://www.kent.ac.uk/student-learning-advisory-service</a:t>
            </a:r>
            <a:r>
              <a:rPr lang="en-GB" sz="2400" dirty="0"/>
              <a:t>          where you can: 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en-GB" sz="2400" dirty="0"/>
              <a:t>Book a </a:t>
            </a:r>
            <a:r>
              <a:rPr lang="en-GB" sz="2400" b="1" dirty="0">
                <a:solidFill>
                  <a:srgbClr val="0070C0"/>
                </a:solidFill>
              </a:rPr>
              <a:t>one-to-one appointment </a:t>
            </a:r>
            <a:r>
              <a:rPr lang="en-GB" sz="2400" dirty="0"/>
              <a:t>with a SLAS adviser 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en-GB" sz="2400" dirty="0"/>
              <a:t>Attend a range of </a:t>
            </a:r>
            <a:r>
              <a:rPr lang="en-GB" sz="2400" b="1" dirty="0">
                <a:solidFill>
                  <a:srgbClr val="0070C0"/>
                </a:solidFill>
              </a:rPr>
              <a:t>Online Bitesize Skills Development sessions </a:t>
            </a:r>
            <a:r>
              <a:rPr lang="en-GB" sz="2400" dirty="0"/>
              <a:t>which include topics such as ‘Revision skills’, ‘Exam techniques’ and ‘Online exams’.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5746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45700"/>
    </mc:Choice>
    <mc:Fallback>
      <p:transition advTm="457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619FBB-F689-4274-B151-CD4597B351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260"/>
          <a:stretch/>
        </p:blipFill>
        <p:spPr>
          <a:xfrm>
            <a:off x="691095" y="4459435"/>
            <a:ext cx="575774" cy="2242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F368975-8959-461D-BFFE-607D868198A4}"/>
              </a:ext>
            </a:extLst>
          </p:cNvPr>
          <p:cNvSpPr/>
          <p:nvPr/>
        </p:nvSpPr>
        <p:spPr>
          <a:xfrm>
            <a:off x="602536" y="3125773"/>
            <a:ext cx="7514621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GB" sz="2800" dirty="0" err="1"/>
              <a:t>www.kent.ac.uk</a:t>
            </a:r>
            <a:r>
              <a:rPr lang="en-GB" sz="2800" dirty="0"/>
              <a:t>/student-learning-advisory-service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06BA8C-4E82-4432-9EA6-BDA69E34230F}"/>
              </a:ext>
            </a:extLst>
          </p:cNvPr>
          <p:cNvSpPr txBox="1"/>
          <p:nvPr/>
        </p:nvSpPr>
        <p:spPr>
          <a:xfrm>
            <a:off x="712475" y="1670073"/>
            <a:ext cx="2986841" cy="1200329"/>
          </a:xfrm>
          <a:prstGeom prst="rect">
            <a:avLst/>
          </a:prstGeom>
          <a:solidFill>
            <a:srgbClr val="05345C"/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937227"/>
                </a:solidFill>
                <a:latin typeface="Century Schoolbook" panose="02040604050505020304" pitchFamily="18" charset="0"/>
              </a:rPr>
              <a:t>SLAS</a:t>
            </a:r>
          </a:p>
          <a:p>
            <a:r>
              <a:rPr lang="en-GB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CONNECT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B59865-737B-41D3-B3E9-9F953818241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474" y="5784781"/>
            <a:ext cx="3582147" cy="108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9C41D8-4F44-48C1-9BD1-A55B80A4114A}"/>
              </a:ext>
            </a:extLst>
          </p:cNvPr>
          <p:cNvSpPr txBox="1"/>
          <p:nvPr/>
        </p:nvSpPr>
        <p:spPr>
          <a:xfrm>
            <a:off x="3751571" y="2007198"/>
            <a:ext cx="3746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spc="-50" dirty="0"/>
              <a:t>To book an appointment:</a:t>
            </a:r>
            <a:endParaRPr lang="en-GB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33A947-72A6-42D2-983F-BB261C314101}"/>
              </a:ext>
            </a:extLst>
          </p:cNvPr>
          <p:cNvSpPr/>
          <p:nvPr/>
        </p:nvSpPr>
        <p:spPr>
          <a:xfrm>
            <a:off x="1213919" y="4496463"/>
            <a:ext cx="3439442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GB" sz="2800" dirty="0">
                <a:solidFill>
                  <a:srgbClr val="1F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learning@kent.ac.uk  </a:t>
            </a:r>
            <a:endParaRPr lang="en-GB" sz="2800" dirty="0">
              <a:solidFill>
                <a:srgbClr val="201F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en-GB" sz="2800" dirty="0" err="1">
                <a:solidFill>
                  <a:srgbClr val="1F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SLASkent</a:t>
            </a:r>
            <a:endParaRPr lang="en-GB" sz="2800" dirty="0">
              <a:solidFill>
                <a:srgbClr val="1F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en-GB" sz="2800" dirty="0" err="1">
                <a:solidFill>
                  <a:srgbClr val="1F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KentUniSLAS</a:t>
            </a:r>
            <a:endParaRPr lang="en-GB" sz="2800" dirty="0">
              <a:solidFill>
                <a:srgbClr val="1F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en-GB" sz="2800" dirty="0" err="1">
                <a:solidFill>
                  <a:srgbClr val="1F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SLASkent</a:t>
            </a:r>
            <a:endParaRPr lang="en-GB" sz="2800" b="0" i="0" dirty="0">
              <a:solidFill>
                <a:srgbClr val="201F1E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2805963-4EBB-4606-AA15-4B20B70F4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00" y="373834"/>
            <a:ext cx="3600000" cy="864000"/>
          </a:xfrm>
        </p:spPr>
        <p:txBody>
          <a:bodyPr>
            <a:noAutofit/>
          </a:bodyPr>
          <a:lstStyle/>
          <a:p>
            <a:r>
              <a:rPr lang="en-GB" b="1" dirty="0"/>
              <a:t>Get in touch…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12E10E-3AFA-7E41-BCAC-6F8524426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8751" y="1507924"/>
            <a:ext cx="1493916" cy="150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83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13647"/>
    </mc:Choice>
    <mc:Fallback>
      <p:transition advTm="1364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DE65E-B3D3-430D-BC5C-8D6E89B1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365125"/>
            <a:ext cx="8640000" cy="864000"/>
          </a:xfrm>
        </p:spPr>
        <p:txBody>
          <a:bodyPr>
            <a:noAutofit/>
          </a:bodyPr>
          <a:lstStyle/>
          <a:p>
            <a:pPr algn="ctr"/>
            <a:r>
              <a:rPr lang="en-GB" sz="4800" b="1" dirty="0"/>
              <a:t>How might stress affect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23411-12EE-44B2-8140-A1D56D131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932" y="1394316"/>
            <a:ext cx="7907531" cy="50985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Susceptibility to illness (e.g. tummy aches)</a:t>
            </a:r>
          </a:p>
          <a:p>
            <a:pPr>
              <a:lnSpc>
                <a:spcPct val="100000"/>
              </a:lnSpc>
            </a:pP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Mood swings/emotional feelings</a:t>
            </a:r>
          </a:p>
          <a:p>
            <a:pPr>
              <a:lnSpc>
                <a:spcPct val="100000"/>
              </a:lnSpc>
            </a:pP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Nervous habits (e.g. biting fingernails)</a:t>
            </a:r>
          </a:p>
          <a:p>
            <a:pPr>
              <a:lnSpc>
                <a:spcPct val="100000"/>
              </a:lnSpc>
            </a:pP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Changes in eating and sleeping habits</a:t>
            </a:r>
          </a:p>
          <a:p>
            <a:pPr>
              <a:lnSpc>
                <a:spcPct val="100000"/>
              </a:lnSpc>
            </a:pP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Increase in smoking or drinking</a:t>
            </a:r>
          </a:p>
          <a:p>
            <a:pPr>
              <a:lnSpc>
                <a:spcPct val="100000"/>
              </a:lnSpc>
            </a:pP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Low energy, being unproductive</a:t>
            </a:r>
          </a:p>
          <a:p>
            <a:pPr>
              <a:lnSpc>
                <a:spcPct val="100000"/>
              </a:lnSpc>
            </a:pP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Not looking after yourself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b="1" spc="-2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You can do things to help </a:t>
            </a:r>
            <a:r>
              <a:rPr lang="en-GB" sz="24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avoid </a:t>
            </a: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GB" sz="24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 reduce </a:t>
            </a: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stress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You can also do things to help </a:t>
            </a:r>
            <a:r>
              <a:rPr lang="en-GB" sz="24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manage</a:t>
            </a:r>
            <a:r>
              <a:rPr lang="en-GB" sz="2400" spc="-20" dirty="0">
                <a:latin typeface="Calibri" panose="020F0502020204030204" pitchFamily="34" charset="0"/>
                <a:cs typeface="Calibri" panose="020F0502020204030204" pitchFamily="34" charset="0"/>
              </a:rPr>
              <a:t> it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spc="-2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400" b="1" spc="-2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8472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4633"/>
    </mc:Choice>
    <mc:Fallback>
      <p:transition advTm="3463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DE65E-B3D3-430D-BC5C-8D6E89B1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365125"/>
            <a:ext cx="8640000" cy="864000"/>
          </a:xfrm>
        </p:spPr>
        <p:txBody>
          <a:bodyPr>
            <a:noAutofit/>
          </a:bodyPr>
          <a:lstStyle/>
          <a:p>
            <a:pPr algn="ctr"/>
            <a:r>
              <a:rPr lang="en-GB" sz="4800" b="1" dirty="0"/>
              <a:t>Avoid or reduce stress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23411-12EE-44B2-8140-A1D56D131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1394315"/>
            <a:ext cx="7996423" cy="546368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GB" altLang="en-US" b="1" dirty="0"/>
              <a:t>Poor exam preparation </a:t>
            </a:r>
            <a:r>
              <a:rPr lang="en-GB" altLang="en-US" dirty="0"/>
              <a:t>may cause stress, so…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en-GB" altLang="en-US" sz="800" dirty="0"/>
          </a:p>
          <a:p>
            <a:pPr>
              <a:lnSpc>
                <a:spcPct val="100000"/>
              </a:lnSpc>
              <a:defRPr/>
            </a:pPr>
            <a:r>
              <a:rPr lang="en-GB" altLang="en-US" sz="2400" dirty="0"/>
              <a:t>Start your revision early, get organised and work to a plan</a:t>
            </a:r>
          </a:p>
          <a:p>
            <a:pPr>
              <a:lnSpc>
                <a:spcPct val="100000"/>
              </a:lnSpc>
              <a:defRPr/>
            </a:pPr>
            <a:endParaRPr lang="en-GB" altLang="en-US" sz="800" dirty="0"/>
          </a:p>
          <a:p>
            <a:pPr>
              <a:lnSpc>
                <a:spcPct val="100000"/>
              </a:lnSpc>
              <a:defRPr/>
            </a:pPr>
            <a:r>
              <a:rPr lang="en-GB" altLang="en-US" sz="2400" dirty="0"/>
              <a:t>Use effective revision skills to be confident that you are revising properly</a:t>
            </a:r>
          </a:p>
          <a:p>
            <a:pPr>
              <a:lnSpc>
                <a:spcPct val="100000"/>
              </a:lnSpc>
              <a:defRPr/>
            </a:pPr>
            <a:endParaRPr lang="en-GB" altLang="en-US" sz="800" dirty="0"/>
          </a:p>
          <a:p>
            <a:pPr>
              <a:lnSpc>
                <a:spcPct val="100000"/>
              </a:lnSpc>
              <a:defRPr/>
            </a:pPr>
            <a:r>
              <a:rPr lang="en-GB" altLang="en-US" sz="2400" dirty="0"/>
              <a:t>Familiarise yourself with exam techniques (including any IT requirements) so you know that you will manage the exam well on the day</a:t>
            </a:r>
          </a:p>
          <a:p>
            <a:pPr>
              <a:lnSpc>
                <a:spcPct val="100000"/>
              </a:lnSpc>
              <a:defRPr/>
            </a:pPr>
            <a:endParaRPr lang="en-GB" altLang="en-US" sz="800" dirty="0"/>
          </a:p>
          <a:p>
            <a:pPr>
              <a:lnSpc>
                <a:spcPct val="100000"/>
              </a:lnSpc>
              <a:buNone/>
              <a:defRPr/>
            </a:pPr>
            <a:r>
              <a:rPr lang="en-GB" altLang="en-US" sz="2000" dirty="0"/>
              <a:t>    (See Online Bitesize Skills Development sessions and study guides on ‘Planning your revision’, Revision skills’ and exam techniques’) </a:t>
            </a:r>
          </a:p>
          <a:p>
            <a:pPr marL="0" indent="0">
              <a:buNone/>
            </a:pPr>
            <a:r>
              <a:rPr lang="en-GB" sz="2000" dirty="0"/>
              <a:t>     Available at: </a:t>
            </a:r>
            <a:r>
              <a:rPr lang="en-GB" sz="2000" dirty="0">
                <a:hlinkClick r:id="rId4"/>
              </a:rPr>
              <a:t>http://www.kent.ac.uk/student-learning-advisory-service</a:t>
            </a:r>
            <a:endParaRPr lang="en-GB" sz="2000" dirty="0"/>
          </a:p>
          <a:p>
            <a:pPr marL="0" indent="0">
              <a:lnSpc>
                <a:spcPct val="100000"/>
              </a:lnSpc>
              <a:buNone/>
            </a:pPr>
            <a:endParaRPr lang="en-GB" sz="2400" spc="-2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690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4633"/>
    </mc:Choice>
    <mc:Fallback>
      <p:transition advTm="3463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DE65E-B3D3-430D-BC5C-8D6E89B1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365125"/>
            <a:ext cx="8640000" cy="864000"/>
          </a:xfrm>
        </p:spPr>
        <p:txBody>
          <a:bodyPr>
            <a:noAutofit/>
          </a:bodyPr>
          <a:lstStyle/>
          <a:p>
            <a:pPr algn="ctr"/>
            <a:r>
              <a:rPr lang="en-GB" sz="4800" b="1" dirty="0"/>
              <a:t>Avoid or reduce stress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23411-12EE-44B2-8140-A1D56D131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1394315"/>
            <a:ext cx="8375246" cy="5463685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en-GB" altLang="en-US" b="1" dirty="0"/>
              <a:t>Fear of the unknown </a:t>
            </a:r>
            <a:r>
              <a:rPr lang="en-GB" altLang="en-US" dirty="0"/>
              <a:t>may cause stress, so…</a:t>
            </a:r>
          </a:p>
          <a:p>
            <a:pPr>
              <a:lnSpc>
                <a:spcPct val="80000"/>
              </a:lnSpc>
              <a:buNone/>
              <a:defRPr/>
            </a:pPr>
            <a:endParaRPr lang="en-GB" altLang="en-US" sz="800" dirty="0"/>
          </a:p>
          <a:p>
            <a:pPr>
              <a:lnSpc>
                <a:spcPct val="80000"/>
              </a:lnSpc>
              <a:defRPr/>
            </a:pPr>
            <a:r>
              <a:rPr lang="en-GB" altLang="en-US" sz="2400" dirty="0"/>
              <a:t>Find out when, where and how each exam will take place</a:t>
            </a:r>
          </a:p>
          <a:p>
            <a:pPr>
              <a:lnSpc>
                <a:spcPct val="80000"/>
              </a:lnSpc>
              <a:defRPr/>
            </a:pPr>
            <a:endParaRPr lang="en-GB" altLang="en-US" sz="800" dirty="0"/>
          </a:p>
          <a:p>
            <a:pPr>
              <a:lnSpc>
                <a:spcPct val="80000"/>
              </a:lnSpc>
              <a:defRPr/>
            </a:pPr>
            <a:r>
              <a:rPr lang="en-GB" altLang="en-US" sz="2400" dirty="0"/>
              <a:t>Find out the rules and IT requirements for online exams</a:t>
            </a:r>
          </a:p>
          <a:p>
            <a:pPr>
              <a:lnSpc>
                <a:spcPct val="80000"/>
              </a:lnSpc>
              <a:defRPr/>
            </a:pPr>
            <a:endParaRPr lang="en-GB" altLang="en-US" sz="800" dirty="0"/>
          </a:p>
          <a:p>
            <a:pPr>
              <a:lnSpc>
                <a:spcPct val="80000"/>
              </a:lnSpc>
              <a:defRPr/>
            </a:pPr>
            <a:r>
              <a:rPr lang="en-GB" altLang="en-US" sz="2400" dirty="0"/>
              <a:t>Develop a good idea of the topics likely to come up, </a:t>
            </a:r>
            <a:r>
              <a:rPr lang="en-GB" sz="2400" dirty="0"/>
              <a:t>based on studying past exam papers, topics emphasised by lecturers or related to key module/learning outcomes</a:t>
            </a:r>
            <a:r>
              <a:rPr lang="en-GB" sz="2000" dirty="0"/>
              <a:t> </a:t>
            </a:r>
            <a:endParaRPr lang="en-GB" altLang="en-US" sz="2400" dirty="0"/>
          </a:p>
          <a:p>
            <a:pPr>
              <a:lnSpc>
                <a:spcPct val="80000"/>
              </a:lnSpc>
              <a:defRPr/>
            </a:pPr>
            <a:endParaRPr lang="en-GB" altLang="en-US" sz="800" dirty="0"/>
          </a:p>
          <a:p>
            <a:pPr>
              <a:lnSpc>
                <a:spcPct val="80000"/>
              </a:lnSpc>
              <a:defRPr/>
            </a:pPr>
            <a:r>
              <a:rPr lang="en-GB" altLang="en-US" sz="2400" dirty="0"/>
              <a:t>Use past papers to familiarise yourself with exam formats and typical content. Practise sitting them in exam conditions</a:t>
            </a:r>
          </a:p>
          <a:p>
            <a:pPr>
              <a:lnSpc>
                <a:spcPct val="80000"/>
              </a:lnSpc>
              <a:defRPr/>
            </a:pPr>
            <a:endParaRPr lang="en-GB" altLang="en-US" sz="800" dirty="0"/>
          </a:p>
          <a:p>
            <a:pPr>
              <a:lnSpc>
                <a:spcPct val="100000"/>
              </a:lnSpc>
              <a:buNone/>
              <a:defRPr/>
            </a:pPr>
            <a:r>
              <a:rPr lang="en-GB" altLang="en-US" sz="2000" dirty="0"/>
              <a:t>    (See Online Bitesize Skills Development sessions on ‘Online exams’, and the SLAS study guide ‘Planning Revision and Preparation for Online Exams’)</a:t>
            </a:r>
          </a:p>
          <a:p>
            <a:pPr>
              <a:lnSpc>
                <a:spcPct val="100000"/>
              </a:lnSpc>
              <a:buNone/>
              <a:defRPr/>
            </a:pPr>
            <a:r>
              <a:rPr lang="en-GB" sz="2000" dirty="0"/>
              <a:t>    Available at: </a:t>
            </a:r>
            <a:r>
              <a:rPr lang="en-GB" sz="2000" dirty="0">
                <a:hlinkClick r:id="rId4"/>
              </a:rPr>
              <a:t>http://www.kent.ac.uk/student-learning-advisory-service</a:t>
            </a:r>
            <a:endParaRPr lang="en-GB" sz="2000" dirty="0"/>
          </a:p>
          <a:p>
            <a:pPr>
              <a:lnSpc>
                <a:spcPct val="100000"/>
              </a:lnSpc>
              <a:buNone/>
              <a:defRPr/>
            </a:pPr>
            <a:endParaRPr lang="en-GB" altLang="en-US" sz="2000" dirty="0"/>
          </a:p>
          <a:p>
            <a:pPr>
              <a:lnSpc>
                <a:spcPct val="100000"/>
              </a:lnSpc>
              <a:buNone/>
              <a:defRPr/>
            </a:pPr>
            <a:endParaRPr lang="en-GB" altLang="en-US" sz="2000" dirty="0"/>
          </a:p>
          <a:p>
            <a:pPr>
              <a:lnSpc>
                <a:spcPct val="100000"/>
              </a:lnSpc>
              <a:buNone/>
              <a:defRPr/>
            </a:pPr>
            <a:endParaRPr lang="en-GB" sz="2400" spc="-2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6656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4633"/>
    </mc:Choice>
    <mc:Fallback>
      <p:transition advTm="3463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DE65E-B3D3-430D-BC5C-8D6E89B1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365125"/>
            <a:ext cx="8640000" cy="864000"/>
          </a:xfrm>
        </p:spPr>
        <p:txBody>
          <a:bodyPr>
            <a:noAutofit/>
          </a:bodyPr>
          <a:lstStyle/>
          <a:p>
            <a:pPr algn="ctr"/>
            <a:r>
              <a:rPr lang="en-GB" sz="4800" b="1" dirty="0"/>
              <a:t>Avoid or reduce stress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23411-12EE-44B2-8140-A1D56D131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1394315"/>
            <a:ext cx="8375246" cy="546368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GB" altLang="en-US" b="1" dirty="0"/>
              <a:t>Unexpected problems </a:t>
            </a:r>
            <a:r>
              <a:rPr lang="en-GB" altLang="en-US" dirty="0"/>
              <a:t>may cause stress, so…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en-GB" altLang="en-US" sz="800" dirty="0"/>
          </a:p>
          <a:p>
            <a:pPr>
              <a:lnSpc>
                <a:spcPct val="100000"/>
              </a:lnSpc>
              <a:defRPr/>
            </a:pPr>
            <a:r>
              <a:rPr lang="en-GB" altLang="en-US" sz="2400" dirty="0"/>
              <a:t>Think ahead and adopt a ‘just in case’ policy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GB" altLang="en-US" sz="2400" dirty="0"/>
              <a:t> - The day before an online exam check that your IT is working 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GB" altLang="en-US" sz="2400" dirty="0"/>
              <a:t> - Make a ‘do not disturb’ sign for your door to avoid interruptions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GB" sz="2400" dirty="0"/>
              <a:t> - If travelling, catch an earlier bus than you need, ‘just in case’.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GB" sz="2400" dirty="0"/>
              <a:t> - If you are unfamiliar with the room in which the exam will  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GB" sz="2400" dirty="0"/>
              <a:t>   take place, check its location before the day of the exam </a:t>
            </a:r>
            <a:endParaRPr lang="en-GB" altLang="en-US" sz="2400" dirty="0"/>
          </a:p>
          <a:p>
            <a:pPr>
              <a:lnSpc>
                <a:spcPct val="100000"/>
              </a:lnSpc>
              <a:buNone/>
              <a:defRPr/>
            </a:pPr>
            <a:r>
              <a:rPr lang="en-GB" sz="2400" spc="-20" dirty="0">
                <a:cs typeface="Calibri" panose="020F0502020204030204" pitchFamily="34" charset="0"/>
              </a:rPr>
              <a:t> - Have contingency plans in place to cope with unforeseen caring</a:t>
            </a:r>
          </a:p>
          <a:p>
            <a:pPr>
              <a:lnSpc>
                <a:spcPct val="100000"/>
              </a:lnSpc>
              <a:buNone/>
              <a:defRPr/>
            </a:pPr>
            <a:r>
              <a:rPr lang="en-GB" sz="2400" spc="-20" dirty="0">
                <a:cs typeface="Calibri" panose="020F0502020204030204" pitchFamily="34" charset="0"/>
              </a:rPr>
              <a:t>   or work situations that might arise before or during your exam.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7123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4633"/>
    </mc:Choice>
    <mc:Fallback>
      <p:transition advTm="3463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DE65E-B3D3-430D-BC5C-8D6E89B1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365125"/>
            <a:ext cx="8640000" cy="864000"/>
          </a:xfrm>
        </p:spPr>
        <p:txBody>
          <a:bodyPr>
            <a:noAutofit/>
          </a:bodyPr>
          <a:lstStyle/>
          <a:p>
            <a:pPr algn="ctr"/>
            <a:r>
              <a:rPr lang="en-GB" sz="4800" b="1" dirty="0"/>
              <a:t>On exam 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23411-12EE-44B2-8140-A1D56D131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1" y="1394315"/>
            <a:ext cx="8531999" cy="5098559"/>
          </a:xfrm>
        </p:spPr>
        <p:txBody>
          <a:bodyPr>
            <a:noAutofit/>
          </a:bodyPr>
          <a:lstStyle/>
          <a:p>
            <a:pPr marL="342900" indent="-342900"/>
            <a:r>
              <a:rPr lang="en-GB" sz="2400" dirty="0"/>
              <a:t>Avoid large amounts of caffeine/sugar (and any resulting crash)</a:t>
            </a:r>
          </a:p>
          <a:p>
            <a:pPr marL="342900" indent="-342900"/>
            <a:r>
              <a:rPr lang="en-GB" sz="2400" dirty="0"/>
              <a:t>Eat - preferably a balanced breakfast/lunch. </a:t>
            </a:r>
          </a:p>
          <a:p>
            <a:pPr marL="342900" indent="-342900"/>
            <a:r>
              <a:rPr lang="en-GB" sz="2400" dirty="0"/>
              <a:t>Arrive at exam hall, or your ‘workstation’, in plenty of time</a:t>
            </a:r>
          </a:p>
          <a:p>
            <a:pPr marL="342900" indent="-342900"/>
            <a:r>
              <a:rPr lang="en-GB" sz="2400" dirty="0"/>
              <a:t>Check you are in the right place, sitting the right exam</a:t>
            </a:r>
          </a:p>
          <a:p>
            <a:pPr marL="342900" indent="-342900"/>
            <a:r>
              <a:rPr lang="en-GB" sz="2400" dirty="0"/>
              <a:t>Get comfortable, </a:t>
            </a:r>
            <a:r>
              <a:rPr lang="en-GB" sz="2400" b="1" dirty="0"/>
              <a:t>relax</a:t>
            </a:r>
            <a:r>
              <a:rPr lang="en-GB" sz="2400" dirty="0"/>
              <a:t> and breathe </a:t>
            </a:r>
          </a:p>
          <a:p>
            <a:pPr marL="342900" indent="-342900"/>
            <a:r>
              <a:rPr lang="en-GB" sz="2400" dirty="0"/>
              <a:t>Don’t rush – think and plan before you start writing</a:t>
            </a:r>
          </a:p>
          <a:p>
            <a:pPr marL="0" indent="0">
              <a:buNone/>
            </a:pPr>
            <a:r>
              <a:rPr lang="en-GB" sz="2400" dirty="0"/>
              <a:t>   - Read the information carefully and follow all instructions</a:t>
            </a:r>
          </a:p>
          <a:p>
            <a:pPr marL="0" indent="0">
              <a:buNone/>
            </a:pPr>
            <a:r>
              <a:rPr lang="en-GB" sz="2400" dirty="0"/>
              <a:t>   - Work out a time plan (and stick to it)</a:t>
            </a:r>
          </a:p>
          <a:p>
            <a:pPr marL="0" indent="0">
              <a:buNone/>
            </a:pPr>
            <a:r>
              <a:rPr lang="en-GB" sz="2400" dirty="0"/>
              <a:t>   - Decide on your strategy (e.g. high/easy points questions first)</a:t>
            </a:r>
          </a:p>
          <a:p>
            <a:pPr marL="0" indent="0">
              <a:buNone/>
            </a:pPr>
            <a:r>
              <a:rPr lang="en-GB" sz="2400" dirty="0"/>
              <a:t>   - Now you can start confidently</a:t>
            </a:r>
          </a:p>
          <a:p>
            <a:pPr marL="0" indent="0">
              <a:buNone/>
            </a:pPr>
            <a:r>
              <a:rPr lang="en-GB" sz="2400" dirty="0"/>
              <a:t>   </a:t>
            </a:r>
          </a:p>
          <a:p>
            <a:pPr marL="342900" indent="-342900"/>
            <a:endParaRPr lang="en-GB" sz="2400" dirty="0"/>
          </a:p>
          <a:p>
            <a:pPr>
              <a:lnSpc>
                <a:spcPct val="100000"/>
              </a:lnSpc>
            </a:pPr>
            <a:endParaRPr lang="en-GB" sz="2400" spc="-20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GB" sz="2400" spc="-20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GB" sz="2400" spc="-20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GB" sz="2400" spc="-20" dirty="0"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400" spc="-20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GB" sz="2400" spc="-20" dirty="0"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9047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4633"/>
    </mc:Choice>
    <mc:Fallback>
      <p:transition advTm="3463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23850" y="330296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</a:pPr>
            <a:r>
              <a:rPr lang="en-GB" sz="4800" b="1" dirty="0">
                <a:latin typeface="+mj-lt"/>
              </a:rPr>
              <a:t>During the exam</a:t>
            </a:r>
            <a:endParaRPr lang="en-GB" sz="4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59471"/>
              </p:ext>
            </p:extLst>
          </p:nvPr>
        </p:nvGraphicFramePr>
        <p:xfrm>
          <a:off x="323849" y="2418967"/>
          <a:ext cx="8496060" cy="3993467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684245">
                  <a:extLst>
                    <a:ext uri="{9D8B030D-6E8A-4147-A177-3AD203B41FA5}">
                      <a16:colId xmlns:a16="http://schemas.microsoft.com/office/drawing/2014/main" val="3476840934"/>
                    </a:ext>
                  </a:extLst>
                </a:gridCol>
                <a:gridCol w="6811815">
                  <a:extLst>
                    <a:ext uri="{9D8B030D-6E8A-4147-A177-3AD203B41FA5}">
                      <a16:colId xmlns:a16="http://schemas.microsoft.com/office/drawing/2014/main" val="2177678021"/>
                    </a:ext>
                  </a:extLst>
                </a:gridCol>
              </a:tblGrid>
              <a:tr h="469716">
                <a:tc rowSpan="3">
                  <a:txBody>
                    <a:bodyPr/>
                    <a:lstStyle/>
                    <a:p>
                      <a:r>
                        <a:rPr lang="en-GB" sz="2400" dirty="0"/>
                        <a:t>If your mind goes blank…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Put pen down,</a:t>
                      </a:r>
                      <a:r>
                        <a:rPr lang="en-GB" baseline="0" dirty="0"/>
                        <a:t> r</a:t>
                      </a:r>
                      <a:r>
                        <a:rPr lang="en-GB" dirty="0"/>
                        <a:t>ead what you’ve done so far,</a:t>
                      </a:r>
                      <a:r>
                        <a:rPr lang="en-GB" baseline="0" dirty="0"/>
                        <a:t> p</a:t>
                      </a:r>
                      <a:r>
                        <a:rPr lang="en-GB" dirty="0"/>
                        <a:t>lan next steps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129655"/>
                  </a:ext>
                </a:extLst>
              </a:tr>
              <a:tr h="44158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Note everything you know about the topic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076310"/>
                  </a:ext>
                </a:extLst>
              </a:tr>
              <a:tr h="441584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Leave a gap and move to next question. Go back later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455892"/>
                  </a:ext>
                </a:extLst>
              </a:tr>
              <a:tr h="727289">
                <a:tc rowSpan="2">
                  <a:txBody>
                    <a:bodyPr/>
                    <a:lstStyle/>
                    <a:p>
                      <a:r>
                        <a:rPr lang="en-GB" sz="2400" dirty="0"/>
                        <a:t>If you are running out of time…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Divide</a:t>
                      </a:r>
                      <a:r>
                        <a:rPr lang="en-GB" baseline="0" dirty="0"/>
                        <a:t> remaining time between number of answers – better to put key information in each rather than leave any blank if you can help it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6848120"/>
                  </a:ext>
                </a:extLst>
              </a:tr>
              <a:tr h="724574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Get main points down and any evidence, even if it is just in bullets. </a:t>
                      </a:r>
                    </a:p>
                    <a:p>
                      <a:r>
                        <a:rPr lang="en-GB" dirty="0"/>
                        <a:t>Go back later to fill in detail if you</a:t>
                      </a:r>
                      <a:r>
                        <a:rPr lang="en-GB" baseline="0" dirty="0"/>
                        <a:t> have time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073005"/>
                  </a:ext>
                </a:extLst>
              </a:tr>
              <a:tr h="441584">
                <a:tc rowSpan="2">
                  <a:txBody>
                    <a:bodyPr/>
                    <a:lstStyle/>
                    <a:p>
                      <a:r>
                        <a:rPr lang="en-GB" sz="2400" dirty="0"/>
                        <a:t>If you are getting confused…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Stop writing and re-read the 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632070"/>
                  </a:ext>
                </a:extLst>
              </a:tr>
              <a:tr h="647253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Re-look</a:t>
                      </a:r>
                      <a:r>
                        <a:rPr lang="en-GB" baseline="0" dirty="0"/>
                        <a:t> at your plan – have you gone off track?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145410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73FF418-C5ED-1A48-9CF7-A3DC6ED55146}"/>
              </a:ext>
            </a:extLst>
          </p:cNvPr>
          <p:cNvSpPr/>
          <p:nvPr/>
        </p:nvSpPr>
        <p:spPr>
          <a:xfrm>
            <a:off x="323849" y="1326776"/>
            <a:ext cx="849606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Stay aware of timing throughout – stick to your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If things go wrong don’t panic, use these recovery strategies…</a:t>
            </a:r>
          </a:p>
          <a:p>
            <a:pPr marL="342900" indent="-342900"/>
            <a:endParaRPr lang="en-GB" dirty="0"/>
          </a:p>
          <a:p>
            <a:pPr>
              <a:lnSpc>
                <a:spcPct val="100000"/>
              </a:lnSpc>
            </a:pPr>
            <a:endParaRPr lang="en-GB" spc="-20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GB" spc="-2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034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DE65E-B3D3-430D-BC5C-8D6E89B1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365125"/>
            <a:ext cx="8640000" cy="864000"/>
          </a:xfrm>
        </p:spPr>
        <p:txBody>
          <a:bodyPr>
            <a:noAutofit/>
          </a:bodyPr>
          <a:lstStyle/>
          <a:p>
            <a:pPr algn="ctr"/>
            <a:r>
              <a:rPr lang="en-GB" sz="4800" b="1" dirty="0"/>
              <a:t>Summary - final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23411-12EE-44B2-8140-A1D56D131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1" y="1394315"/>
            <a:ext cx="8531999" cy="509855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400" b="1" dirty="0"/>
              <a:t>To avoid, reduce and manage exam stress: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/>
              <a:t>Prepare well - start early, get organised, revise efficiently 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/>
              <a:t>Eliminate the unknown - find out what you need to know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/>
              <a:t>Work to a plan - for revision, exam papers, individual essays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/>
              <a:t>Take regular breaks during revision</a:t>
            </a:r>
          </a:p>
          <a:p>
            <a:pPr marL="342900" indent="-342900">
              <a:lnSpc>
                <a:spcPct val="150000"/>
              </a:lnSpc>
            </a:pPr>
            <a:r>
              <a:rPr lang="en-GB" sz="2400" dirty="0"/>
              <a:t>Look after your health (eat well, get enough sleep, exercise)</a:t>
            </a:r>
          </a:p>
          <a:p>
            <a:pPr marL="342900" indent="-342900">
              <a:lnSpc>
                <a:spcPct val="150000"/>
              </a:lnSpc>
            </a:pPr>
            <a:endParaRPr lang="en-GB" sz="2400" dirty="0"/>
          </a:p>
          <a:p>
            <a:pPr marL="342900" indent="-342900">
              <a:lnSpc>
                <a:spcPct val="150000"/>
              </a:lnSpc>
            </a:pPr>
            <a:endParaRPr lang="en-GB" sz="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2548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4633"/>
    </mc:Choice>
    <mc:Fallback>
      <p:transition advTm="3463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&lt;strong&gt;Stress&lt;/strong&gt; &lt;strong&gt;Management&lt;/strong&gt;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277" y="2193859"/>
            <a:ext cx="3463523" cy="3435814"/>
          </a:xfrm>
        </p:spPr>
      </p:pic>
      <p:sp>
        <p:nvSpPr>
          <p:cNvPr id="3" name="Rectangle 2"/>
          <p:cNvSpPr/>
          <p:nvPr/>
        </p:nvSpPr>
        <p:spPr>
          <a:xfrm>
            <a:off x="822957" y="6075024"/>
            <a:ext cx="77217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‘</a:t>
            </a:r>
            <a:r>
              <a:rPr lang="en-GB" sz="2000" dirty="0" err="1"/>
              <a:t>Brainsmart</a:t>
            </a:r>
            <a:r>
              <a:rPr lang="en-GB" sz="2000" dirty="0"/>
              <a:t>’ (BBC) </a:t>
            </a:r>
            <a:r>
              <a:rPr lang="en-GB" sz="2000" dirty="0">
                <a:solidFill>
                  <a:srgbClr val="5F0D4D"/>
                </a:solidFill>
                <a:hlinkClick r:id="rId4"/>
              </a:rPr>
              <a:t>https://www.youtube.com/watch?v=hnpQrMqDoqE</a:t>
            </a:r>
            <a:r>
              <a:rPr lang="en-GB" sz="2000" dirty="0">
                <a:solidFill>
                  <a:srgbClr val="5F0D4D"/>
                </a:solidFill>
              </a:rPr>
              <a:t> </a:t>
            </a:r>
            <a:endParaRPr lang="en-GB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A323DA-2B1D-9243-BC7F-F9D0211DB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64002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Choose and use…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688059-A35B-B54D-865F-7F24E91384B8}"/>
              </a:ext>
            </a:extLst>
          </p:cNvPr>
          <p:cNvSpPr/>
          <p:nvPr/>
        </p:nvSpPr>
        <p:spPr>
          <a:xfrm>
            <a:off x="584408" y="1311374"/>
            <a:ext cx="7721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sz="2400" b="1" dirty="0"/>
              <a:t>All of these activities may help you manage exam stress:</a:t>
            </a:r>
          </a:p>
        </p:txBody>
      </p:sp>
    </p:spTree>
    <p:extLst>
      <p:ext uri="{BB962C8B-B14F-4D97-AF65-F5344CB8AC3E}">
        <p14:creationId xmlns:p14="http://schemas.microsoft.com/office/powerpoint/2010/main" val="28126613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1|6|3.5|3.1|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1|6|3.5|3.1|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1|6|3.5|3.1|3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1|6|3.5|3.1|3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1|6|3.5|3.1|3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1|6|3.5|3.1|3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1|6|3.5|3.1|3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6.4|5.5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981</Words>
  <Application>Microsoft Office PowerPoint</Application>
  <PresentationFormat>On-screen Show (4:3)</PresentationFormat>
  <Paragraphs>123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Century Schoolbook</vt:lpstr>
      <vt:lpstr>Office Theme</vt:lpstr>
      <vt:lpstr>PowerPoint Presentation</vt:lpstr>
      <vt:lpstr>How might stress affect you?</vt:lpstr>
      <vt:lpstr>Avoid or reduce stress</vt:lpstr>
      <vt:lpstr>Avoid or reduce stress</vt:lpstr>
      <vt:lpstr>Avoid or reduce stress</vt:lpstr>
      <vt:lpstr>On exam day</vt:lpstr>
      <vt:lpstr>PowerPoint Presentation</vt:lpstr>
      <vt:lpstr>Summary - final tips</vt:lpstr>
      <vt:lpstr>Choose and use…</vt:lpstr>
      <vt:lpstr>Help and information</vt:lpstr>
      <vt:lpstr>Further resources</vt:lpstr>
      <vt:lpstr>Get in touch…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Copping</dc:creator>
  <cp:lastModifiedBy>Tracey Ashmore</cp:lastModifiedBy>
  <cp:revision>463</cp:revision>
  <dcterms:created xsi:type="dcterms:W3CDTF">2020-05-07T08:56:05Z</dcterms:created>
  <dcterms:modified xsi:type="dcterms:W3CDTF">2022-02-23T15:35:41Z</dcterms:modified>
</cp:coreProperties>
</file>