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5" r:id="rId2"/>
    <p:sldId id="272" r:id="rId3"/>
    <p:sldId id="266" r:id="rId4"/>
    <p:sldId id="283" r:id="rId5"/>
    <p:sldId id="267" r:id="rId6"/>
    <p:sldId id="275" r:id="rId7"/>
    <p:sldId id="270" r:id="rId8"/>
    <p:sldId id="277" r:id="rId9"/>
    <p:sldId id="278" r:id="rId10"/>
    <p:sldId id="279" r:id="rId11"/>
    <p:sldId id="282" r:id="rId12"/>
    <p:sldId id="276" r:id="rId13"/>
    <p:sldId id="271"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DD"/>
    <a:srgbClr val="FFFDD0"/>
    <a:srgbClr val="777777"/>
    <a:srgbClr val="5C2E00"/>
    <a:srgbClr val="FF9021"/>
    <a:srgbClr val="B45A00"/>
    <a:srgbClr val="3E1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71" autoAdjust="0"/>
    <p:restoredTop sz="90730" autoAdjust="0"/>
  </p:normalViewPr>
  <p:slideViewPr>
    <p:cSldViewPr snapToGrid="0">
      <p:cViewPr varScale="1">
        <p:scale>
          <a:sx n="69" d="100"/>
          <a:sy n="69" d="100"/>
        </p:scale>
        <p:origin x="966" y="60"/>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75" d="100"/>
          <a:sy n="75" d="100"/>
        </p:scale>
        <p:origin x="118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4E31F-DEE9-41A4-B5F9-5CDB68AC85F1}" type="datetimeFigureOut">
              <a:rPr lang="en-GB" smtClean="0"/>
              <a:t>02/08/2022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D73FA-CBC3-4E8E-AB7E-D17E626C479F}" type="slidenum">
              <a:rPr lang="en-GB" smtClean="0"/>
              <a:t>‹#›</a:t>
            </a:fld>
            <a:endParaRPr lang="en-GB"/>
          </a:p>
        </p:txBody>
      </p:sp>
    </p:spTree>
    <p:extLst>
      <p:ext uri="{BB962C8B-B14F-4D97-AF65-F5344CB8AC3E}">
        <p14:creationId xmlns:p14="http://schemas.microsoft.com/office/powerpoint/2010/main" val="3945655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Managing your essay</a:t>
            </a:r>
          </a:p>
        </p:txBody>
      </p:sp>
      <p:sp>
        <p:nvSpPr>
          <p:cNvPr id="4" name="Slide Number Placeholder 3"/>
          <p:cNvSpPr>
            <a:spLocks noGrp="1"/>
          </p:cNvSpPr>
          <p:nvPr>
            <p:ph type="sldNum" sz="quarter" idx="5"/>
          </p:nvPr>
        </p:nvSpPr>
        <p:spPr/>
        <p:txBody>
          <a:bodyPr/>
          <a:lstStyle/>
          <a:p>
            <a:fld id="{D2BD73FA-CBC3-4E8E-AB7E-D17E626C479F}" type="slidenum">
              <a:rPr lang="en-GB" smtClean="0"/>
              <a:t>1</a:t>
            </a:fld>
            <a:endParaRPr lang="en-GB"/>
          </a:p>
        </p:txBody>
      </p:sp>
    </p:spTree>
    <p:extLst>
      <p:ext uri="{BB962C8B-B14F-4D97-AF65-F5344CB8AC3E}">
        <p14:creationId xmlns:p14="http://schemas.microsoft.com/office/powerpoint/2010/main" val="137346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 help you create a schedule for your essay you might try the </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Assignment Survival Kit (ASK) – the University of Kent’s online essay planning tool – or download and print a </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University of Kent term planner. Both can be accessed via the links shown.</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On our webpages at </a:t>
            </a:r>
            <a:r>
              <a:rPr lang="en-GB" sz="1200" kern="1200" dirty="0" err="1">
                <a:solidFill>
                  <a:schemeClr val="tx1"/>
                </a:solidFill>
                <a:effectLst/>
                <a:latin typeface="+mn-lt"/>
                <a:ea typeface="+mn-ea"/>
                <a:cs typeface="+mn-cs"/>
              </a:rPr>
              <a:t>www.kent.ac.uk</a:t>
            </a:r>
            <a:r>
              <a:rPr lang="en-GB" sz="1200" kern="1200" dirty="0">
                <a:solidFill>
                  <a:schemeClr val="tx1"/>
                </a:solidFill>
                <a:effectLst/>
                <a:latin typeface="+mn-lt"/>
                <a:ea typeface="+mn-ea"/>
                <a:cs typeface="+mn-cs"/>
              </a:rPr>
              <a:t>/learning you will find the rest of this essay writing tutorial series, which covers all the main academic skills required to complete your essay, alongside a range of more detailed study guides covering these topics and more. There is also an easy-to-follow booking system allowing you to book a one-to-one session with one of our advisers.</a:t>
            </a:r>
          </a:p>
        </p:txBody>
      </p:sp>
      <p:sp>
        <p:nvSpPr>
          <p:cNvPr id="4" name="Slide Number Placeholder 3"/>
          <p:cNvSpPr>
            <a:spLocks noGrp="1"/>
          </p:cNvSpPr>
          <p:nvPr>
            <p:ph type="sldNum" sz="quarter" idx="5"/>
          </p:nvPr>
        </p:nvSpPr>
        <p:spPr/>
        <p:txBody>
          <a:bodyPr/>
          <a:lstStyle/>
          <a:p>
            <a:fld id="{D2BD73FA-CBC3-4E8E-AB7E-D17E626C479F}" type="slidenum">
              <a:rPr lang="en-GB" smtClean="0"/>
              <a:t>10</a:t>
            </a:fld>
            <a:endParaRPr lang="en-GB"/>
          </a:p>
        </p:txBody>
      </p:sp>
    </p:spTree>
    <p:extLst>
      <p:ext uri="{BB962C8B-B14F-4D97-AF65-F5344CB8AC3E}">
        <p14:creationId xmlns:p14="http://schemas.microsoft.com/office/powerpoint/2010/main" val="2271670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we’ve outlined the importance of managing your essays from start to finish. You should now have </a:t>
            </a:r>
            <a:r>
              <a:rPr lang="en-GB" b="1" dirty="0"/>
              <a:t> Z  </a:t>
            </a:r>
            <a:r>
              <a:rPr lang="en-GB" dirty="0"/>
              <a:t>a good understanding of the different stages of work involved, and how to</a:t>
            </a:r>
            <a:r>
              <a:rPr lang="en-GB" b="1" dirty="0"/>
              <a:t> Z </a:t>
            </a:r>
            <a:r>
              <a:rPr lang="en-GB" dirty="0"/>
              <a:t>create a schedule that allows you to </a:t>
            </a:r>
            <a:r>
              <a:rPr lang="en-GB" b="1" dirty="0"/>
              <a:t>Z </a:t>
            </a:r>
            <a:r>
              <a:rPr lang="en-GB" dirty="0"/>
              <a:t>undertake them efficiently to complete your essay successfully and on time.</a:t>
            </a:r>
          </a:p>
        </p:txBody>
      </p:sp>
      <p:sp>
        <p:nvSpPr>
          <p:cNvPr id="4" name="Slide Number Placeholder 3"/>
          <p:cNvSpPr>
            <a:spLocks noGrp="1"/>
          </p:cNvSpPr>
          <p:nvPr>
            <p:ph type="sldNum" sz="quarter" idx="5"/>
          </p:nvPr>
        </p:nvSpPr>
        <p:spPr/>
        <p:txBody>
          <a:bodyPr/>
          <a:lstStyle/>
          <a:p>
            <a:fld id="{D2BD73FA-CBC3-4E8E-AB7E-D17E626C479F}" type="slidenum">
              <a:rPr lang="en-GB" smtClean="0"/>
              <a:t>11</a:t>
            </a:fld>
            <a:endParaRPr lang="en-GB"/>
          </a:p>
        </p:txBody>
      </p:sp>
    </p:spTree>
    <p:extLst>
      <p:ext uri="{BB962C8B-B14F-4D97-AF65-F5344CB8AC3E}">
        <p14:creationId xmlns:p14="http://schemas.microsoft.com/office/powerpoint/2010/main" val="2783196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any feedback on this tutorial or any of our services please let us know. In the meantime, good luck with your essays and remember, it pays to plan ahead.</a:t>
            </a:r>
          </a:p>
        </p:txBody>
      </p:sp>
      <p:sp>
        <p:nvSpPr>
          <p:cNvPr id="4" name="Slide Number Placeholder 3"/>
          <p:cNvSpPr>
            <a:spLocks noGrp="1"/>
          </p:cNvSpPr>
          <p:nvPr>
            <p:ph type="sldNum" sz="quarter" idx="5"/>
          </p:nvPr>
        </p:nvSpPr>
        <p:spPr/>
        <p:txBody>
          <a:bodyPr/>
          <a:lstStyle/>
          <a:p>
            <a:fld id="{D2BD73FA-CBC3-4E8E-AB7E-D17E626C479F}" type="slidenum">
              <a:rPr lang="en-GB" smtClean="0"/>
              <a:t>12</a:t>
            </a:fld>
            <a:endParaRPr lang="en-GB"/>
          </a:p>
        </p:txBody>
      </p:sp>
    </p:spTree>
    <p:extLst>
      <p:ext uri="{BB962C8B-B14F-4D97-AF65-F5344CB8AC3E}">
        <p14:creationId xmlns:p14="http://schemas.microsoft.com/office/powerpoint/2010/main" val="3277106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BD73FA-CBC3-4E8E-AB7E-D17E626C479F}" type="slidenum">
              <a:rPr lang="en-GB" smtClean="0"/>
              <a:t>13</a:t>
            </a:fld>
            <a:endParaRPr lang="en-GB"/>
          </a:p>
        </p:txBody>
      </p:sp>
    </p:spTree>
    <p:extLst>
      <p:ext uri="{BB962C8B-B14F-4D97-AF65-F5344CB8AC3E}">
        <p14:creationId xmlns:p14="http://schemas.microsoft.com/office/powerpoint/2010/main" val="384376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with any project, you need to ensure that your essay is completed on time and to the best of your ability.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the end of this tutorial you will:</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Understand the stages of work involved in the production of a university essay</a:t>
            </a:r>
          </a:p>
          <a:p>
            <a:pPr lvl="0"/>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Know how to allocate appropriate time for each of these stages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a:t>
            </a:r>
            <a:r>
              <a:rPr lang="en-GB" dirty="0"/>
              <a:t>Be able to create a schedule which will help you manage the work involved</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D73FA-CBC3-4E8E-AB7E-D17E626C479F}" type="slidenum">
              <a:rPr lang="en-GB" smtClean="0"/>
              <a:t>2</a:t>
            </a:fld>
            <a:endParaRPr lang="en-GB"/>
          </a:p>
        </p:txBody>
      </p:sp>
    </p:spTree>
    <p:extLst>
      <p:ext uri="{BB962C8B-B14F-4D97-AF65-F5344CB8AC3E}">
        <p14:creationId xmlns:p14="http://schemas.microsoft.com/office/powerpoint/2010/main" val="1014794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production of an essay can be broken into four main stages.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Considering the question</a:t>
            </a:r>
          </a:p>
          <a:p>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Research</a:t>
            </a:r>
          </a:p>
          <a:p>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Writing and revision, and</a:t>
            </a:r>
          </a:p>
          <a:p>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Checking</a:t>
            </a:r>
          </a:p>
          <a:p>
            <a:endParaRPr lang="en-GB" dirty="0"/>
          </a:p>
        </p:txBody>
      </p:sp>
      <p:sp>
        <p:nvSpPr>
          <p:cNvPr id="4" name="Slide Number Placeholder 3"/>
          <p:cNvSpPr>
            <a:spLocks noGrp="1"/>
          </p:cNvSpPr>
          <p:nvPr>
            <p:ph type="sldNum" sz="quarter" idx="5"/>
          </p:nvPr>
        </p:nvSpPr>
        <p:spPr/>
        <p:txBody>
          <a:bodyPr/>
          <a:lstStyle/>
          <a:p>
            <a:fld id="{D2BD73FA-CBC3-4E8E-AB7E-D17E626C479F}" type="slidenum">
              <a:rPr lang="en-GB" smtClean="0"/>
              <a:t>3</a:t>
            </a:fld>
            <a:endParaRPr lang="en-GB"/>
          </a:p>
        </p:txBody>
      </p:sp>
    </p:spTree>
    <p:extLst>
      <p:ext uri="{BB962C8B-B14F-4D97-AF65-F5344CB8AC3E}">
        <p14:creationId xmlns:p14="http://schemas.microsoft.com/office/powerpoint/2010/main" val="3759623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will need to allocate time for each of these stages of work, perhaps plotted on a term or year planner or digital equivalent, so that you can see clearly what you need to do, and by when. In doing so you will need to take account of any other personal or academic commitments competing for your time. If you are working on several assignments over the same period it may help to use colour coding or some other system to distinguish between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look at the four stages in more detail and consider how much time you should devote to each one.</a:t>
            </a:r>
          </a:p>
        </p:txBody>
      </p:sp>
      <p:sp>
        <p:nvSpPr>
          <p:cNvPr id="4" name="Slide Number Placeholder 3"/>
          <p:cNvSpPr>
            <a:spLocks noGrp="1"/>
          </p:cNvSpPr>
          <p:nvPr>
            <p:ph type="sldNum" sz="quarter" idx="5"/>
          </p:nvPr>
        </p:nvSpPr>
        <p:spPr/>
        <p:txBody>
          <a:bodyPr/>
          <a:lstStyle/>
          <a:p>
            <a:fld id="{D2BD73FA-CBC3-4E8E-AB7E-D17E626C479F}" type="slidenum">
              <a:rPr lang="en-GB" smtClean="0"/>
              <a:t>4</a:t>
            </a:fld>
            <a:endParaRPr lang="en-GB"/>
          </a:p>
        </p:txBody>
      </p:sp>
    </p:spTree>
    <p:extLst>
      <p:ext uri="{BB962C8B-B14F-4D97-AF65-F5344CB8AC3E}">
        <p14:creationId xmlns:p14="http://schemas.microsoft.com/office/powerpoint/2010/main" val="619804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Firstly, allow time at the outset to </a:t>
            </a:r>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consider the question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the avenues of research that might be required to answer it. These you can turn into </a:t>
            </a:r>
            <a:r>
              <a:rPr lang="en-GB" sz="1200" b="1" kern="1200" dirty="0">
                <a:solidFill>
                  <a:schemeClr val="tx1"/>
                </a:solidFill>
                <a:effectLst/>
                <a:latin typeface="+mn-lt"/>
                <a:ea typeface="+mn-ea"/>
                <a:cs typeface="+mn-cs"/>
              </a:rPr>
              <a:t>Z</a:t>
            </a:r>
            <a:r>
              <a:rPr lang="en-GB" sz="1200" kern="1200" dirty="0">
                <a:solidFill>
                  <a:schemeClr val="tx1"/>
                </a:solidFill>
                <a:effectLst/>
                <a:latin typeface="+mn-lt"/>
                <a:ea typeface="+mn-ea"/>
                <a:cs typeface="+mn-cs"/>
              </a:rPr>
              <a:t> a preliminary essay plan, which sets out in a logical order the key issues you will be investigating, and about which you will be writing.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might allocate up to 10% of your time for this stage, perhaps the equivalent of a couple of days on a month-long assignment.</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Careful consideration of the question at the outset will ensure that the work you carry out afterwards is based on a sound footing. Our tutorial ‘Understanding the question’ will describe how to do this, and other tutorials in this essay writing series will help you understand and develop the academic skills required for all the other stages of work.</a:t>
            </a:r>
          </a:p>
          <a:p>
            <a:endParaRPr lang="en-US" dirty="0"/>
          </a:p>
        </p:txBody>
      </p:sp>
      <p:sp>
        <p:nvSpPr>
          <p:cNvPr id="4" name="Slide Number Placeholder 3"/>
          <p:cNvSpPr>
            <a:spLocks noGrp="1"/>
          </p:cNvSpPr>
          <p:nvPr>
            <p:ph type="sldNum" sz="quarter" idx="5"/>
          </p:nvPr>
        </p:nvSpPr>
        <p:spPr/>
        <p:txBody>
          <a:bodyPr/>
          <a:lstStyle/>
          <a:p>
            <a:fld id="{D2BD73FA-CBC3-4E8E-AB7E-D17E626C479F}" type="slidenum">
              <a:rPr lang="en-GB" smtClean="0"/>
              <a:t>5</a:t>
            </a:fld>
            <a:endParaRPr lang="en-GB"/>
          </a:p>
        </p:txBody>
      </p:sp>
    </p:spTree>
    <p:extLst>
      <p:ext uri="{BB962C8B-B14F-4D97-AF65-F5344CB8AC3E}">
        <p14:creationId xmlns:p14="http://schemas.microsoft.com/office/powerpoint/2010/main" val="26929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Once you have analysed the task ahead you are ready to commit time to your </a:t>
            </a:r>
            <a:r>
              <a:rPr lang="en-GB" sz="1200" b="1" kern="1200" dirty="0">
                <a:solidFill>
                  <a:schemeClr val="tx1"/>
                </a:solidFill>
                <a:effectLst/>
                <a:latin typeface="+mn-lt"/>
                <a:ea typeface="+mn-ea"/>
                <a:cs typeface="+mn-cs"/>
              </a:rPr>
              <a:t>research</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Your essay will only be as good as the</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relevance, breadth and quality of the information you have gathered </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from books, journals and other sources. So, leave enough time to read and </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make clear notes around all the key aspects of the question from the most reliable and up-to-date scholarly sources available. Take care to record the bibliographic details of your sources as you go along - you will need these when you come to write your essay. Your research provides the jigsaw pieces from which you will construct your essay, so make sure you have collected all you need.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Perhaps around 40% of your time should be allocated to this stage.</a:t>
            </a:r>
          </a:p>
          <a:p>
            <a:endParaRPr lang="en-US" dirty="0"/>
          </a:p>
        </p:txBody>
      </p:sp>
      <p:sp>
        <p:nvSpPr>
          <p:cNvPr id="4" name="Slide Number Placeholder 3"/>
          <p:cNvSpPr>
            <a:spLocks noGrp="1"/>
          </p:cNvSpPr>
          <p:nvPr>
            <p:ph type="sldNum" sz="quarter" idx="5"/>
          </p:nvPr>
        </p:nvSpPr>
        <p:spPr/>
        <p:txBody>
          <a:bodyPr/>
          <a:lstStyle/>
          <a:p>
            <a:fld id="{D2BD73FA-CBC3-4E8E-AB7E-D17E626C479F}" type="slidenum">
              <a:rPr lang="en-GB" smtClean="0"/>
              <a:t>6</a:t>
            </a:fld>
            <a:endParaRPr lang="en-GB"/>
          </a:p>
        </p:txBody>
      </p:sp>
    </p:spTree>
    <p:extLst>
      <p:ext uri="{BB962C8B-B14F-4D97-AF65-F5344CB8AC3E}">
        <p14:creationId xmlns:p14="http://schemas.microsoft.com/office/powerpoint/2010/main" val="2412909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Writing</a:t>
            </a:r>
            <a:r>
              <a:rPr lang="en-GB" sz="1200" kern="1200" dirty="0">
                <a:solidFill>
                  <a:schemeClr val="tx1"/>
                </a:solidFill>
                <a:effectLst/>
                <a:latin typeface="+mn-lt"/>
                <a:ea typeface="+mn-ea"/>
                <a:cs typeface="+mn-cs"/>
              </a:rPr>
              <a:t> is the next stage, for which another 40% of your time should be allocated.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students may write an essay the night before the deadline, but writing an excellent essay involves an ongoing process of constant revision and improvement, which takes time. Before you start you may need to update your preliminary essay plan to reflect additional points or arguments uncovered by your research. With this done, you are ready to write </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your first draft, which should comprise an introduction, main body paragraphs and a conclusion. </a:t>
            </a:r>
            <a:r>
              <a:rPr lang="en-GB" sz="1200" b="1" kern="1200" dirty="0">
                <a:solidFill>
                  <a:schemeClr val="tx1"/>
                </a:solidFill>
                <a:effectLst/>
                <a:latin typeface="+mn-lt"/>
                <a:ea typeface="+mn-ea"/>
                <a:cs typeface="+mn-cs"/>
              </a:rPr>
              <a:t>Z </a:t>
            </a:r>
            <a:r>
              <a:rPr lang="en-GB" sz="1200" kern="1200" dirty="0">
                <a:solidFill>
                  <a:schemeClr val="tx1"/>
                </a:solidFill>
                <a:effectLst/>
                <a:latin typeface="+mn-lt"/>
                <a:ea typeface="+mn-ea"/>
                <a:cs typeface="+mn-cs"/>
              </a:rPr>
              <a:t>What follows is a process of constant revision and redrafting as you strive to improve the </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structure, </a:t>
            </a:r>
            <a:r>
              <a:rPr lang="en-GB" sz="1200" b="1" kern="1200" dirty="0">
                <a:solidFill>
                  <a:schemeClr val="tx1"/>
                </a:solidFill>
                <a:effectLst/>
                <a:latin typeface="+mn-lt"/>
                <a:ea typeface="+mn-ea"/>
                <a:cs typeface="+mn-cs"/>
              </a:rPr>
              <a:t>Z </a:t>
            </a:r>
            <a:r>
              <a:rPr lang="en-GB" sz="1200" kern="1200" dirty="0">
                <a:solidFill>
                  <a:schemeClr val="tx1"/>
                </a:solidFill>
                <a:effectLst/>
                <a:latin typeface="+mn-lt"/>
                <a:ea typeface="+mn-ea"/>
                <a:cs typeface="+mn-cs"/>
              </a:rPr>
              <a:t>content and </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clarity of your work until you feel happy with it.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Note, that you may choose to write your main body paragraphs first, as they contain the key points of your argument. </a:t>
            </a:r>
            <a:endParaRPr lang="en-GB" dirty="0"/>
          </a:p>
        </p:txBody>
      </p:sp>
      <p:sp>
        <p:nvSpPr>
          <p:cNvPr id="4" name="Slide Number Placeholder 3"/>
          <p:cNvSpPr>
            <a:spLocks noGrp="1"/>
          </p:cNvSpPr>
          <p:nvPr>
            <p:ph type="sldNum" sz="quarter" idx="5"/>
          </p:nvPr>
        </p:nvSpPr>
        <p:spPr/>
        <p:txBody>
          <a:bodyPr/>
          <a:lstStyle/>
          <a:p>
            <a:fld id="{D2BD73FA-CBC3-4E8E-AB7E-D17E626C479F}" type="slidenum">
              <a:rPr lang="en-GB" smtClean="0"/>
              <a:t>7</a:t>
            </a:fld>
            <a:endParaRPr lang="en-GB"/>
          </a:p>
        </p:txBody>
      </p:sp>
    </p:spTree>
    <p:extLst>
      <p:ext uri="{BB962C8B-B14F-4D97-AF65-F5344CB8AC3E}">
        <p14:creationId xmlns:p14="http://schemas.microsoft.com/office/powerpoint/2010/main" val="1880448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Even though you may have been constantly revising your work during the writing stage, you must always allow time to check your work thoroughly before handing it in - perhaps, again 10% of your overall schedule. To do justice to all your hard work you need to ensure that your arguments are clearly expressed, and that the essay is error free. Several proof-checking ‘sweeps’ may be necessary to ensure that the </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academic language, </a:t>
            </a:r>
            <a:r>
              <a:rPr lang="en-GB" sz="1200" b="1" kern="1200" dirty="0">
                <a:solidFill>
                  <a:schemeClr val="tx1"/>
                </a:solidFill>
                <a:effectLst/>
                <a:latin typeface="+mn-lt"/>
                <a:ea typeface="+mn-ea"/>
                <a:cs typeface="+mn-cs"/>
              </a:rPr>
              <a:t>Z </a:t>
            </a:r>
            <a:r>
              <a:rPr lang="en-GB" sz="1200" kern="1200" dirty="0">
                <a:solidFill>
                  <a:schemeClr val="tx1"/>
                </a:solidFill>
                <a:effectLst/>
                <a:latin typeface="+mn-lt"/>
                <a:ea typeface="+mn-ea"/>
                <a:cs typeface="+mn-cs"/>
              </a:rPr>
              <a:t>spelling, </a:t>
            </a:r>
            <a:r>
              <a:rPr lang="en-GB" sz="1200" b="1" kern="1200" dirty="0">
                <a:solidFill>
                  <a:schemeClr val="tx1"/>
                </a:solidFill>
                <a:effectLst/>
                <a:latin typeface="+mn-lt"/>
                <a:ea typeface="+mn-ea"/>
                <a:cs typeface="+mn-cs"/>
              </a:rPr>
              <a:t>Z </a:t>
            </a:r>
            <a:r>
              <a:rPr lang="en-GB" sz="1200" kern="1200" dirty="0">
                <a:solidFill>
                  <a:schemeClr val="tx1"/>
                </a:solidFill>
                <a:effectLst/>
                <a:latin typeface="+mn-lt"/>
                <a:ea typeface="+mn-ea"/>
                <a:cs typeface="+mn-cs"/>
              </a:rPr>
              <a:t>grammar, </a:t>
            </a:r>
            <a:r>
              <a:rPr lang="en-GB" sz="1200" b="1" kern="1200" dirty="0">
                <a:solidFill>
                  <a:schemeClr val="tx1"/>
                </a:solidFill>
                <a:effectLst/>
                <a:latin typeface="+mn-lt"/>
                <a:ea typeface="+mn-ea"/>
                <a:cs typeface="+mn-cs"/>
              </a:rPr>
              <a:t>Z </a:t>
            </a:r>
            <a:r>
              <a:rPr lang="en-GB" sz="1200" kern="1200" dirty="0">
                <a:solidFill>
                  <a:schemeClr val="tx1"/>
                </a:solidFill>
                <a:effectLst/>
                <a:latin typeface="+mn-lt"/>
                <a:ea typeface="+mn-ea"/>
                <a:cs typeface="+mn-cs"/>
              </a:rPr>
              <a:t>punctuation, </a:t>
            </a:r>
            <a:r>
              <a:rPr lang="en-GB" sz="1200" b="1" kern="1200" dirty="0">
                <a:solidFill>
                  <a:schemeClr val="tx1"/>
                </a:solidFill>
                <a:effectLst/>
                <a:latin typeface="+mn-lt"/>
                <a:ea typeface="+mn-ea"/>
                <a:cs typeface="+mn-cs"/>
              </a:rPr>
              <a:t>Z </a:t>
            </a:r>
            <a:r>
              <a:rPr lang="en-GB" sz="1200" kern="1200" dirty="0">
                <a:solidFill>
                  <a:schemeClr val="tx1"/>
                </a:solidFill>
                <a:effectLst/>
                <a:latin typeface="+mn-lt"/>
                <a:ea typeface="+mn-ea"/>
                <a:cs typeface="+mn-cs"/>
              </a:rPr>
              <a:t>tenses and </a:t>
            </a:r>
            <a:r>
              <a:rPr lang="en-GB" sz="1200" b="1" kern="1200" dirty="0">
                <a:solidFill>
                  <a:schemeClr val="tx1"/>
                </a:solidFill>
                <a:effectLst/>
                <a:latin typeface="+mn-lt"/>
                <a:ea typeface="+mn-ea"/>
                <a:cs typeface="+mn-cs"/>
              </a:rPr>
              <a:t> Z </a:t>
            </a:r>
            <a:r>
              <a:rPr lang="en-GB" sz="1200" kern="1200" dirty="0">
                <a:solidFill>
                  <a:schemeClr val="tx1"/>
                </a:solidFill>
                <a:effectLst/>
                <a:latin typeface="+mn-lt"/>
                <a:ea typeface="+mn-ea"/>
                <a:cs typeface="+mn-cs"/>
              </a:rPr>
              <a:t>referencing are all correct.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2BD73FA-CBC3-4E8E-AB7E-D17E626C479F}" type="slidenum">
              <a:rPr lang="en-GB" smtClean="0"/>
              <a:t>8</a:t>
            </a:fld>
            <a:endParaRPr lang="en-GB"/>
          </a:p>
        </p:txBody>
      </p:sp>
    </p:spTree>
    <p:extLst>
      <p:ext uri="{BB962C8B-B14F-4D97-AF65-F5344CB8AC3E}">
        <p14:creationId xmlns:p14="http://schemas.microsoft.com/office/powerpoint/2010/main" val="4226526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 of these stages are vital. Whilst the proportion of time you allocate to each may vary slightly from those shown (depending, for example, on whether you have two weeks or two months to complete an essay) drawing up a realistic time schedule before you begin work will ensure that none of them is neglected.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Doing this for all your essays will enable you to juggle several assignments at once.</a:t>
            </a:r>
          </a:p>
        </p:txBody>
      </p:sp>
      <p:sp>
        <p:nvSpPr>
          <p:cNvPr id="4" name="Slide Number Placeholder 3"/>
          <p:cNvSpPr>
            <a:spLocks noGrp="1"/>
          </p:cNvSpPr>
          <p:nvPr>
            <p:ph type="sldNum" sz="quarter" idx="5"/>
          </p:nvPr>
        </p:nvSpPr>
        <p:spPr/>
        <p:txBody>
          <a:bodyPr/>
          <a:lstStyle/>
          <a:p>
            <a:fld id="{D2BD73FA-CBC3-4E8E-AB7E-D17E626C479F}" type="slidenum">
              <a:rPr lang="en-GB" smtClean="0"/>
              <a:t>9</a:t>
            </a:fld>
            <a:endParaRPr lang="en-GB"/>
          </a:p>
        </p:txBody>
      </p:sp>
    </p:spTree>
    <p:extLst>
      <p:ext uri="{BB962C8B-B14F-4D97-AF65-F5344CB8AC3E}">
        <p14:creationId xmlns:p14="http://schemas.microsoft.com/office/powerpoint/2010/main" val="252302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938796-4F51-41B2-83E0-04E4925F4CD9}" type="datetimeFigureOut">
              <a:rPr lang="en-GB" smtClean="0"/>
              <a:t>02/08/2022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266225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38796-4F51-41B2-83E0-04E4925F4CD9}" type="datetimeFigureOut">
              <a:rPr lang="en-GB" smtClean="0"/>
              <a:t>02/08/2022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296039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38796-4F51-41B2-83E0-04E4925F4CD9}" type="datetimeFigureOut">
              <a:rPr lang="en-GB" smtClean="0"/>
              <a:t>02/08/2022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68533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38796-4F51-41B2-83E0-04E4925F4CD9}" type="datetimeFigureOut">
              <a:rPr lang="en-GB" smtClean="0"/>
              <a:t>02/08/2022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50175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938796-4F51-41B2-83E0-04E4925F4CD9}" type="datetimeFigureOut">
              <a:rPr lang="en-GB" smtClean="0"/>
              <a:t>02/08/2022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410658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938796-4F51-41B2-83E0-04E4925F4CD9}" type="datetimeFigureOut">
              <a:rPr lang="en-GB" smtClean="0"/>
              <a:t>02/08/2022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30574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938796-4F51-41B2-83E0-04E4925F4CD9}" type="datetimeFigureOut">
              <a:rPr lang="en-GB" smtClean="0"/>
              <a:t>02/08/2022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25164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938796-4F51-41B2-83E0-04E4925F4CD9}" type="datetimeFigureOut">
              <a:rPr lang="en-GB" smtClean="0"/>
              <a:t>02/08/2022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2192405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38796-4F51-41B2-83E0-04E4925F4CD9}" type="datetimeFigureOut">
              <a:rPr lang="en-GB" smtClean="0"/>
              <a:t>02/08/2022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328609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938796-4F51-41B2-83E0-04E4925F4CD9}" type="datetimeFigureOut">
              <a:rPr lang="en-GB" smtClean="0"/>
              <a:t>02/08/2022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120884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938796-4F51-41B2-83E0-04E4925F4CD9}" type="datetimeFigureOut">
              <a:rPr lang="en-GB" smtClean="0"/>
              <a:t>02/08/2022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1646073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D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38796-4F51-41B2-83E0-04E4925F4CD9}" type="datetimeFigureOut">
              <a:rPr lang="en-GB" smtClean="0"/>
              <a:t>02/08/2022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C632D-7DBE-4534-8DFC-547A3DE1EDBD}" type="slidenum">
              <a:rPr lang="en-GB" smtClean="0"/>
              <a:t>‹#›</a:t>
            </a:fld>
            <a:endParaRPr lang="en-GB"/>
          </a:p>
        </p:txBody>
      </p:sp>
    </p:spTree>
    <p:extLst>
      <p:ext uri="{BB962C8B-B14F-4D97-AF65-F5344CB8AC3E}">
        <p14:creationId xmlns:p14="http://schemas.microsoft.com/office/powerpoint/2010/main" val="2696614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0.m4a"/><Relationship Id="rId7" Type="http://schemas.openxmlformats.org/officeDocument/2006/relationships/hyperlink" Target="http://www.kent.ac.uk/student-learning-advisory-service" TargetMode="External"/><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hyperlink" Target="https://www.kent.ac.uk/ai/ask/" TargetMode="Externa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hyperlink" Target="mailto:learning@kent.ac.uk" TargetMode="Externa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hyperlink" Target="mailto:learning@kent.ac.uk"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emf"/><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6.emf"/><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7.emf"/><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8.emf"/><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81108153-77C8-489F-9451-EC6BA91B228C}"/>
              </a:ext>
            </a:extLst>
          </p:cNvPr>
          <p:cNvPicPr>
            <a:picLocks noChangeAspect="1"/>
          </p:cNvPicPr>
          <p:nvPr/>
        </p:nvPicPr>
        <p:blipFill rotWithShape="1">
          <a:blip r:embed="rId5">
            <a:extLst>
              <a:ext uri="{28A0092B-C50C-407E-A947-70E740481C1C}">
                <a14:useLocalDpi xmlns:a14="http://schemas.microsoft.com/office/drawing/2010/main" val="0"/>
              </a:ext>
            </a:extLst>
          </a:blip>
          <a:srcRect b="19119"/>
          <a:stretch/>
        </p:blipFill>
        <p:spPr>
          <a:xfrm>
            <a:off x="0" y="2947647"/>
            <a:ext cx="9144000" cy="3906005"/>
          </a:xfrm>
          <a:prstGeom prst="rect">
            <a:avLst/>
          </a:prstGeom>
        </p:spPr>
      </p:pic>
      <p:sp>
        <p:nvSpPr>
          <p:cNvPr id="78" name="Rectangle 77">
            <a:extLst>
              <a:ext uri="{FF2B5EF4-FFF2-40B4-BE49-F238E27FC236}">
                <a16:creationId xmlns:a16="http://schemas.microsoft.com/office/drawing/2014/main" id="{D1655A4C-D83C-4230-9EF0-33609FACD9B9}"/>
              </a:ext>
            </a:extLst>
          </p:cNvPr>
          <p:cNvSpPr/>
          <p:nvPr/>
        </p:nvSpPr>
        <p:spPr>
          <a:xfrm>
            <a:off x="3442550" y="6351659"/>
            <a:ext cx="5426357" cy="400110"/>
          </a:xfrm>
          <a:prstGeom prst="rect">
            <a:avLst/>
          </a:prstGeom>
          <a:noFill/>
          <a:ln>
            <a:noFill/>
          </a:ln>
        </p:spPr>
        <p:txBody>
          <a:bodyPr wrap="none">
            <a:spAutoFit/>
          </a:bodyPr>
          <a:lstStyle/>
          <a:p>
            <a:r>
              <a:rPr lang="en-GB" sz="2000" dirty="0" err="1"/>
              <a:t>www.kent.ac.uk</a:t>
            </a:r>
            <a:r>
              <a:rPr lang="en-GB" sz="2000" dirty="0"/>
              <a:t>/student-learning-advisory-service</a:t>
            </a:r>
          </a:p>
        </p:txBody>
      </p:sp>
      <p:pic>
        <p:nvPicPr>
          <p:cNvPr id="79" name="Picture 78" descr="A picture containing drawing&#10;&#10;Description automatically generated">
            <a:extLst>
              <a:ext uri="{FF2B5EF4-FFF2-40B4-BE49-F238E27FC236}">
                <a16:creationId xmlns:a16="http://schemas.microsoft.com/office/drawing/2014/main" id="{3B86DCAB-2CE8-43C1-92C2-74136878DB5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2598" y="1"/>
            <a:ext cx="3582147" cy="1080000"/>
          </a:xfrm>
          <a:prstGeom prst="rect">
            <a:avLst/>
          </a:prstGeom>
        </p:spPr>
      </p:pic>
      <p:sp>
        <p:nvSpPr>
          <p:cNvPr id="80" name="TextBox 79">
            <a:extLst>
              <a:ext uri="{FF2B5EF4-FFF2-40B4-BE49-F238E27FC236}">
                <a16:creationId xmlns:a16="http://schemas.microsoft.com/office/drawing/2014/main" id="{23CC9316-F753-44C5-9CC7-A664C2FDC279}"/>
              </a:ext>
            </a:extLst>
          </p:cNvPr>
          <p:cNvSpPr txBox="1"/>
          <p:nvPr/>
        </p:nvSpPr>
        <p:spPr>
          <a:xfrm>
            <a:off x="226717" y="1183909"/>
            <a:ext cx="8722233" cy="1015663"/>
          </a:xfrm>
          <a:prstGeom prst="rect">
            <a:avLst/>
          </a:prstGeom>
          <a:solidFill>
            <a:srgbClr val="FFFDDD"/>
          </a:solidFill>
          <a:ln w="19050">
            <a:solidFill>
              <a:srgbClr val="003882"/>
            </a:solidFill>
          </a:ln>
        </p:spPr>
        <p:txBody>
          <a:bodyPr wrap="square" rtlCol="0">
            <a:spAutoFit/>
          </a:bodyPr>
          <a:lstStyle/>
          <a:p>
            <a:pPr algn="ctr"/>
            <a:r>
              <a:rPr lang="en-GB" sz="6000" b="1" dirty="0">
                <a:latin typeface="Calibri" panose="020F0502020204030204" pitchFamily="34" charset="0"/>
                <a:cs typeface="Calibri" panose="020F0502020204030204" pitchFamily="34" charset="0"/>
              </a:rPr>
              <a:t>Managing your essay</a:t>
            </a:r>
          </a:p>
        </p:txBody>
      </p:sp>
      <p:pic>
        <p:nvPicPr>
          <p:cNvPr id="3" name="Audio 2">
            <a:hlinkClick r:id="" action="ppaction://media"/>
            <a:extLst>
              <a:ext uri="{FF2B5EF4-FFF2-40B4-BE49-F238E27FC236}">
                <a16:creationId xmlns:a16="http://schemas.microsoft.com/office/drawing/2014/main" id="{EF9242C7-B0E1-204B-BFAA-D7012C9DD8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4762487"/>
      </p:ext>
    </p:extLst>
  </p:cSld>
  <p:clrMapOvr>
    <a:masterClrMapping/>
  </p:clrMapOvr>
  <mc:AlternateContent xmlns:mc="http://schemas.openxmlformats.org/markup-compatibility/2006" xmlns:p14="http://schemas.microsoft.com/office/powerpoint/2010/main">
    <mc:Choice Requires="p14">
      <p:transition spd="med" p14:dur="700" advTm="4645">
        <p:fade/>
      </p:transition>
    </mc:Choice>
    <mc:Fallback xmlns="">
      <p:transition spd="med" advTm="46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Further resources</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394316"/>
            <a:ext cx="8532000" cy="5220000"/>
          </a:xfrm>
        </p:spPr>
        <p:txBody>
          <a:bodyPr>
            <a:noAutofit/>
          </a:bodyPr>
          <a:lstStyle/>
          <a:p>
            <a:pPr marL="357188" indent="-357188">
              <a:lnSpc>
                <a:spcPct val="100000"/>
              </a:lnSpc>
              <a:spcBef>
                <a:spcPts val="2400"/>
              </a:spcBef>
            </a:pPr>
            <a:endParaRPr lang="en-GB" dirty="0"/>
          </a:p>
          <a:p>
            <a:pPr marL="357188" indent="-357188">
              <a:lnSpc>
                <a:spcPct val="100000"/>
              </a:lnSpc>
              <a:spcBef>
                <a:spcPts val="2400"/>
              </a:spcBef>
            </a:pPr>
            <a:r>
              <a:rPr lang="en-GB" dirty="0"/>
              <a:t>Assignment Survival Kit (ASK)</a:t>
            </a:r>
          </a:p>
          <a:p>
            <a:pPr marL="0" indent="0">
              <a:lnSpc>
                <a:spcPct val="100000"/>
              </a:lnSpc>
              <a:spcBef>
                <a:spcPts val="2400"/>
              </a:spcBef>
              <a:buNone/>
            </a:pPr>
            <a:r>
              <a:rPr lang="en-GB" dirty="0">
                <a:hlinkClick r:id="rId6"/>
              </a:rPr>
              <a:t>https://www.kent.ac.uk/ai/ask/</a:t>
            </a:r>
            <a:endParaRPr lang="en-GB" dirty="0"/>
          </a:p>
          <a:p>
            <a:pPr marL="0" indent="0">
              <a:lnSpc>
                <a:spcPct val="100000"/>
              </a:lnSpc>
              <a:spcBef>
                <a:spcPts val="2400"/>
              </a:spcBef>
              <a:buNone/>
            </a:pPr>
            <a:endParaRPr lang="en-GB" dirty="0"/>
          </a:p>
          <a:p>
            <a:pPr marL="357188" indent="-357188">
              <a:lnSpc>
                <a:spcPct val="100000"/>
              </a:lnSpc>
              <a:spcBef>
                <a:spcPts val="2400"/>
              </a:spcBef>
            </a:pPr>
            <a:r>
              <a:rPr lang="en-GB" dirty="0"/>
              <a:t>Term planner</a:t>
            </a:r>
          </a:p>
          <a:p>
            <a:pPr marL="0" indent="0">
              <a:lnSpc>
                <a:spcPct val="100000"/>
              </a:lnSpc>
              <a:spcBef>
                <a:spcPts val="2400"/>
              </a:spcBef>
              <a:buNone/>
            </a:pPr>
            <a:r>
              <a:rPr lang="en-GB" dirty="0">
                <a:hlinkClick r:id="rId7"/>
              </a:rPr>
              <a:t>http://www.kent.ac.uk/student-learning-advisory-service</a:t>
            </a:r>
            <a:endParaRPr lang="en-GB" dirty="0"/>
          </a:p>
          <a:p>
            <a:pPr marL="0" indent="0">
              <a:lnSpc>
                <a:spcPct val="100000"/>
              </a:lnSpc>
              <a:spcBef>
                <a:spcPts val="2400"/>
              </a:spcBef>
              <a:buNone/>
            </a:pPr>
            <a:endParaRPr lang="en-GB" spc="-20" dirty="0"/>
          </a:p>
        </p:txBody>
      </p:sp>
      <p:pic>
        <p:nvPicPr>
          <p:cNvPr id="4" name="Audio 3">
            <a:hlinkClick r:id="" action="ppaction://media"/>
            <a:extLst>
              <a:ext uri="{FF2B5EF4-FFF2-40B4-BE49-F238E27FC236}">
                <a16:creationId xmlns:a16="http://schemas.microsoft.com/office/drawing/2014/main" id="{9CF9440E-4C4A-384A-A4A0-36354612B244}"/>
              </a:ext>
            </a:extLst>
          </p:cNvPr>
          <p:cNvPicPr>
            <a:picLocks noChangeAspect="1"/>
          </p:cNvPicPr>
          <p:nvPr>
            <a:audioFile r:link="rId2"/>
            <p:extLst>
              <p:ext uri="{DAA4B4D4-6D71-4841-9C94-3DE7FCFB9230}">
                <p14:media xmlns:p14="http://schemas.microsoft.com/office/powerpoint/2010/main" r:embed="rId3">
                  <p14:trim end="29144"/>
                </p14:media>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0316683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Managing your essay</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394316"/>
            <a:ext cx="7920000" cy="5220000"/>
          </a:xfrm>
        </p:spPr>
        <p:txBody>
          <a:bodyPr>
            <a:noAutofit/>
          </a:bodyPr>
          <a:lstStyle/>
          <a:p>
            <a:pPr marL="0" indent="0">
              <a:lnSpc>
                <a:spcPct val="100000"/>
              </a:lnSpc>
              <a:spcBef>
                <a:spcPts val="2400"/>
              </a:spcBef>
              <a:buNone/>
            </a:pPr>
            <a:r>
              <a:rPr lang="en-GB" sz="3600" dirty="0"/>
              <a:t>You should now be able to:</a:t>
            </a:r>
          </a:p>
          <a:p>
            <a:pPr marL="357188" indent="-357188">
              <a:lnSpc>
                <a:spcPct val="100000"/>
              </a:lnSpc>
              <a:spcBef>
                <a:spcPts val="2400"/>
              </a:spcBef>
            </a:pPr>
            <a:r>
              <a:rPr lang="en-GB" dirty="0"/>
              <a:t>Understand the stages of work involved</a:t>
            </a:r>
          </a:p>
          <a:p>
            <a:pPr marL="357188" indent="-357188">
              <a:lnSpc>
                <a:spcPct val="100000"/>
              </a:lnSpc>
              <a:spcBef>
                <a:spcPts val="2400"/>
              </a:spcBef>
            </a:pPr>
            <a:r>
              <a:rPr lang="en-GB" dirty="0"/>
              <a:t>Create a schedule to stay on track</a:t>
            </a:r>
          </a:p>
          <a:p>
            <a:pPr marL="357188" indent="-357188">
              <a:lnSpc>
                <a:spcPct val="100000"/>
              </a:lnSpc>
              <a:spcBef>
                <a:spcPts val="2400"/>
              </a:spcBef>
            </a:pPr>
            <a:r>
              <a:rPr lang="en-GB" dirty="0"/>
              <a:t>Undertake them efficiently</a:t>
            </a:r>
          </a:p>
          <a:p>
            <a:pPr marL="0" indent="0">
              <a:lnSpc>
                <a:spcPct val="100000"/>
              </a:lnSpc>
              <a:spcBef>
                <a:spcPts val="2400"/>
              </a:spcBef>
              <a:buNone/>
            </a:pPr>
            <a:endParaRPr lang="en-GB" spc="-20" dirty="0"/>
          </a:p>
          <a:p>
            <a:pPr marL="0" indent="0">
              <a:lnSpc>
                <a:spcPct val="100000"/>
              </a:lnSpc>
              <a:spcBef>
                <a:spcPts val="2400"/>
              </a:spcBef>
              <a:buNone/>
            </a:pPr>
            <a:r>
              <a:rPr lang="en-GB" spc="-20" dirty="0"/>
              <a:t>If there’s anything you don’t understand please book an appointment, or contact us at </a:t>
            </a:r>
            <a:r>
              <a:rPr lang="en-GB" spc="-20" dirty="0">
                <a:solidFill>
                  <a:srgbClr val="0070C0"/>
                </a:solidFill>
                <a:hlinkClick r:id="rId6">
                  <a:extLst>
                    <a:ext uri="{A12FA001-AC4F-418D-AE19-62706E023703}">
                      <ahyp:hlinkClr xmlns:ahyp="http://schemas.microsoft.com/office/drawing/2018/hyperlinkcolor" val="tx"/>
                    </a:ext>
                  </a:extLst>
                </a:hlinkClick>
              </a:rPr>
              <a:t>learning@kent.ac.uk</a:t>
            </a:r>
            <a:r>
              <a:rPr lang="en-GB" spc="-20" dirty="0">
                <a:solidFill>
                  <a:srgbClr val="0070C0"/>
                </a:solidFill>
              </a:rPr>
              <a:t> </a:t>
            </a:r>
          </a:p>
        </p:txBody>
      </p:sp>
      <p:pic>
        <p:nvPicPr>
          <p:cNvPr id="6" name="Audio 5">
            <a:hlinkClick r:id="" action="ppaction://media"/>
            <a:extLst>
              <a:ext uri="{FF2B5EF4-FFF2-40B4-BE49-F238E27FC236}">
                <a16:creationId xmlns:a16="http://schemas.microsoft.com/office/drawing/2014/main" id="{C05BD356-B57A-8546-8B19-0B50CF4DB7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91160810"/>
      </p:ext>
    </p:extLst>
  </p:cSld>
  <p:clrMapOvr>
    <a:masterClrMapping/>
  </p:clrMapOvr>
  <mc:AlternateContent xmlns:mc="http://schemas.openxmlformats.org/markup-compatibility/2006" xmlns:p14="http://schemas.microsoft.com/office/powerpoint/2010/main">
    <mc:Choice Requires="p14">
      <p:transition spd="med" p14:dur="700" advTm="22479">
        <p:fade/>
      </p:transition>
    </mc:Choice>
    <mc:Fallback xmlns="">
      <p:transition spd="med" advTm="224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02A437-41DF-4B42-888E-80A5C065B04D}"/>
              </a:ext>
            </a:extLst>
          </p:cNvPr>
          <p:cNvSpPr>
            <a:spLocks noGrp="1"/>
          </p:cNvSpPr>
          <p:nvPr>
            <p:ph type="title"/>
          </p:nvPr>
        </p:nvSpPr>
        <p:spPr>
          <a:xfrm>
            <a:off x="612000" y="373834"/>
            <a:ext cx="3600000" cy="864000"/>
          </a:xfrm>
        </p:spPr>
        <p:txBody>
          <a:bodyPr>
            <a:noAutofit/>
          </a:bodyPr>
          <a:lstStyle/>
          <a:p>
            <a:r>
              <a:rPr lang="en-GB" b="1" dirty="0"/>
              <a:t>Get in touch…</a:t>
            </a:r>
          </a:p>
        </p:txBody>
      </p:sp>
      <p:sp>
        <p:nvSpPr>
          <p:cNvPr id="11" name="Content Placeholder 2">
            <a:extLst>
              <a:ext uri="{FF2B5EF4-FFF2-40B4-BE49-F238E27FC236}">
                <a16:creationId xmlns:a16="http://schemas.microsoft.com/office/drawing/2014/main" id="{1300654B-BF43-4EC0-8F58-5612EE3C73A1}"/>
              </a:ext>
            </a:extLst>
          </p:cNvPr>
          <p:cNvSpPr>
            <a:spLocks noGrp="1"/>
          </p:cNvSpPr>
          <p:nvPr>
            <p:ph idx="1"/>
          </p:nvPr>
        </p:nvSpPr>
        <p:spPr>
          <a:xfrm>
            <a:off x="612000" y="1480939"/>
            <a:ext cx="7920000" cy="3264316"/>
          </a:xfrm>
        </p:spPr>
        <p:txBody>
          <a:bodyPr>
            <a:normAutofit/>
          </a:bodyPr>
          <a:lstStyle/>
          <a:p>
            <a:pPr marL="0" indent="0">
              <a:spcBef>
                <a:spcPts val="2400"/>
              </a:spcBef>
              <a:buNone/>
            </a:pPr>
            <a:r>
              <a:rPr lang="en-GB" dirty="0"/>
              <a:t>The Student Learning Advisory Service is committed to continually improving the quality of service we offer to our students.</a:t>
            </a:r>
          </a:p>
          <a:p>
            <a:pPr marL="0" indent="0">
              <a:spcBef>
                <a:spcPts val="2400"/>
              </a:spcBef>
              <a:buNone/>
            </a:pPr>
            <a:r>
              <a:rPr lang="en-GB" dirty="0"/>
              <a:t>Your feedback is very important to us. </a:t>
            </a:r>
          </a:p>
          <a:p>
            <a:pPr marL="0" indent="0">
              <a:spcBef>
                <a:spcPts val="2400"/>
              </a:spcBef>
              <a:buNone/>
            </a:pPr>
            <a:r>
              <a:rPr lang="en-GB" dirty="0"/>
              <a:t>Please contact us at </a:t>
            </a:r>
            <a:r>
              <a:rPr lang="en-GB" dirty="0">
                <a:hlinkClick r:id="rId5"/>
              </a:rPr>
              <a:t>learning@kent.ac.uk</a:t>
            </a:r>
            <a:r>
              <a:rPr lang="en-GB" dirty="0"/>
              <a:t> </a:t>
            </a:r>
          </a:p>
          <a:p>
            <a:pPr marL="0" indent="0">
              <a:buNone/>
            </a:pPr>
            <a:endParaRPr lang="en-GB" dirty="0">
              <a:solidFill>
                <a:schemeClr val="bg2">
                  <a:lumMod val="50000"/>
                </a:schemeClr>
              </a:solidFill>
            </a:endParaRPr>
          </a:p>
        </p:txBody>
      </p:sp>
      <p:pic>
        <p:nvPicPr>
          <p:cNvPr id="2" name="Audio 1">
            <a:hlinkClick r:id="" action="ppaction://media"/>
            <a:extLst>
              <a:ext uri="{FF2B5EF4-FFF2-40B4-BE49-F238E27FC236}">
                <a16:creationId xmlns:a16="http://schemas.microsoft.com/office/drawing/2014/main" id="{696A244B-0827-BB45-9EC7-C6D548C64D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77390409"/>
      </p:ext>
    </p:extLst>
  </p:cSld>
  <p:clrMapOvr>
    <a:masterClrMapping/>
  </p:clrMapOvr>
  <mc:AlternateContent xmlns:mc="http://schemas.openxmlformats.org/markup-compatibility/2006" xmlns:p14="http://schemas.microsoft.com/office/powerpoint/2010/main">
    <mc:Choice Requires="p14">
      <p:transition spd="med" p14:dur="700" advTm="12216">
        <p:fade/>
      </p:transition>
    </mc:Choice>
    <mc:Fallback xmlns="">
      <p:transition spd="med" advTm="12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619FBB-F689-4274-B151-CD4597B3511D}"/>
              </a:ext>
            </a:extLst>
          </p:cNvPr>
          <p:cNvPicPr>
            <a:picLocks noChangeAspect="1"/>
          </p:cNvPicPr>
          <p:nvPr/>
        </p:nvPicPr>
        <p:blipFill rotWithShape="1">
          <a:blip r:embed="rId3">
            <a:extLst>
              <a:ext uri="{28A0092B-C50C-407E-A947-70E740481C1C}">
                <a14:useLocalDpi xmlns:a14="http://schemas.microsoft.com/office/drawing/2010/main" val="0"/>
              </a:ext>
            </a:extLst>
          </a:blip>
          <a:srcRect r="83260"/>
          <a:stretch/>
        </p:blipFill>
        <p:spPr>
          <a:xfrm>
            <a:off x="691095" y="4459435"/>
            <a:ext cx="575774" cy="224270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5F368975-8959-461D-BFFE-607D868198A4}"/>
              </a:ext>
            </a:extLst>
          </p:cNvPr>
          <p:cNvSpPr/>
          <p:nvPr/>
        </p:nvSpPr>
        <p:spPr>
          <a:xfrm>
            <a:off x="602536" y="3125773"/>
            <a:ext cx="7514621" cy="523220"/>
          </a:xfrm>
          <a:prstGeom prst="rect">
            <a:avLst/>
          </a:prstGeom>
          <a:noFill/>
          <a:ln>
            <a:noFill/>
          </a:ln>
        </p:spPr>
        <p:txBody>
          <a:bodyPr wrap="none">
            <a:spAutoFit/>
          </a:bodyPr>
          <a:lstStyle/>
          <a:p>
            <a:r>
              <a:rPr lang="en-GB" sz="2800" dirty="0" err="1"/>
              <a:t>www.kent.ac.uk</a:t>
            </a:r>
            <a:r>
              <a:rPr lang="en-GB" sz="2800" dirty="0"/>
              <a:t>/student-learning-advisory-service</a:t>
            </a:r>
          </a:p>
        </p:txBody>
      </p:sp>
      <p:sp>
        <p:nvSpPr>
          <p:cNvPr id="8" name="TextBox 7">
            <a:extLst>
              <a:ext uri="{FF2B5EF4-FFF2-40B4-BE49-F238E27FC236}">
                <a16:creationId xmlns:a16="http://schemas.microsoft.com/office/drawing/2014/main" id="{A806BA8C-4E82-4432-9EA6-BDA69E34230F}"/>
              </a:ext>
            </a:extLst>
          </p:cNvPr>
          <p:cNvSpPr txBox="1"/>
          <p:nvPr/>
        </p:nvSpPr>
        <p:spPr>
          <a:xfrm>
            <a:off x="712475" y="1670073"/>
            <a:ext cx="2986841" cy="1200329"/>
          </a:xfrm>
          <a:prstGeom prst="rect">
            <a:avLst/>
          </a:prstGeom>
          <a:solidFill>
            <a:srgbClr val="05345C"/>
          </a:solidFill>
        </p:spPr>
        <p:txBody>
          <a:bodyPr wrap="square" rtlCol="0">
            <a:spAutoFit/>
          </a:bodyPr>
          <a:lstStyle/>
          <a:p>
            <a:r>
              <a:rPr lang="en-GB" sz="3600" b="1" dirty="0">
                <a:solidFill>
                  <a:srgbClr val="937227"/>
                </a:solidFill>
                <a:latin typeface="Century Schoolbook" panose="02040604050505020304" pitchFamily="18" charset="0"/>
              </a:rPr>
              <a:t>SLAS</a:t>
            </a:r>
          </a:p>
          <a:p>
            <a:r>
              <a:rPr lang="en-GB" sz="3600" b="1" dirty="0">
                <a:solidFill>
                  <a:schemeClr val="bg1"/>
                </a:solidFill>
                <a:latin typeface="Century Schoolbook" panose="02040604050505020304" pitchFamily="18" charset="0"/>
              </a:rPr>
              <a:t>CONNECT</a:t>
            </a:r>
          </a:p>
        </p:txBody>
      </p:sp>
      <p:pic>
        <p:nvPicPr>
          <p:cNvPr id="9" name="Picture 8">
            <a:extLst>
              <a:ext uri="{FF2B5EF4-FFF2-40B4-BE49-F238E27FC236}">
                <a16:creationId xmlns:a16="http://schemas.microsoft.com/office/drawing/2014/main" id="{3EB59865-737B-41D3-B3E9-9F953818241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3474" y="5784781"/>
            <a:ext cx="3582147" cy="1080000"/>
          </a:xfrm>
          <a:prstGeom prst="rect">
            <a:avLst/>
          </a:prstGeom>
        </p:spPr>
      </p:pic>
      <p:sp>
        <p:nvSpPr>
          <p:cNvPr id="3" name="TextBox 2">
            <a:extLst>
              <a:ext uri="{FF2B5EF4-FFF2-40B4-BE49-F238E27FC236}">
                <a16:creationId xmlns:a16="http://schemas.microsoft.com/office/drawing/2014/main" id="{E59C41D8-4F44-48C1-9BD1-A55B80A4114A}"/>
              </a:ext>
            </a:extLst>
          </p:cNvPr>
          <p:cNvSpPr txBox="1"/>
          <p:nvPr/>
        </p:nvSpPr>
        <p:spPr>
          <a:xfrm>
            <a:off x="3751571" y="2007198"/>
            <a:ext cx="3746521" cy="523220"/>
          </a:xfrm>
          <a:prstGeom prst="rect">
            <a:avLst/>
          </a:prstGeom>
          <a:noFill/>
        </p:spPr>
        <p:txBody>
          <a:bodyPr wrap="square" rtlCol="0">
            <a:spAutoFit/>
          </a:bodyPr>
          <a:lstStyle/>
          <a:p>
            <a:pPr algn="ctr"/>
            <a:r>
              <a:rPr lang="en-GB" sz="2800" spc="-50" dirty="0"/>
              <a:t>To book an appointment:</a:t>
            </a:r>
            <a:endParaRPr lang="en-GB" sz="2800" dirty="0"/>
          </a:p>
        </p:txBody>
      </p:sp>
      <p:sp>
        <p:nvSpPr>
          <p:cNvPr id="10" name="Rectangle 9">
            <a:extLst>
              <a:ext uri="{FF2B5EF4-FFF2-40B4-BE49-F238E27FC236}">
                <a16:creationId xmlns:a16="http://schemas.microsoft.com/office/drawing/2014/main" id="{0433A947-72A6-42D2-983F-BB261C314101}"/>
              </a:ext>
            </a:extLst>
          </p:cNvPr>
          <p:cNvSpPr/>
          <p:nvPr/>
        </p:nvSpPr>
        <p:spPr>
          <a:xfrm>
            <a:off x="1213919" y="4496463"/>
            <a:ext cx="3439442" cy="2200602"/>
          </a:xfrm>
          <a:prstGeom prst="rect">
            <a:avLst/>
          </a:prstGeom>
        </p:spPr>
        <p:txBody>
          <a:bodyPr wrap="square">
            <a:spAutoFit/>
          </a:bodyPr>
          <a:lstStyle/>
          <a:p>
            <a:pPr>
              <a:spcAft>
                <a:spcPts val="1000"/>
              </a:spcAft>
            </a:pPr>
            <a:r>
              <a:rPr lang="en-GB" sz="2800" dirty="0">
                <a:solidFill>
                  <a:srgbClr val="1F3864"/>
                </a:solidFill>
                <a:latin typeface="Calibri" panose="020F0502020204030204" pitchFamily="34" charset="0"/>
                <a:cs typeface="Calibri" panose="020F0502020204030204" pitchFamily="34" charset="0"/>
              </a:rPr>
              <a:t>learning@kent.ac.uk  </a:t>
            </a:r>
            <a:endParaRPr lang="en-GB" sz="2800" dirty="0">
              <a:solidFill>
                <a:srgbClr val="201F1E"/>
              </a:solidFill>
              <a:latin typeface="Calibri" panose="020F0502020204030204" pitchFamily="34" charset="0"/>
              <a:cs typeface="Calibri" panose="020F0502020204030204" pitchFamily="34" charset="0"/>
            </a:endParaRPr>
          </a:p>
          <a:p>
            <a:pPr>
              <a:spcAft>
                <a:spcPts val="1000"/>
              </a:spcAft>
            </a:pPr>
            <a:r>
              <a:rPr lang="en-GB" sz="2800" dirty="0" err="1">
                <a:solidFill>
                  <a:srgbClr val="1F3864"/>
                </a:solidFill>
                <a:latin typeface="Calibri" panose="020F0502020204030204" pitchFamily="34" charset="0"/>
                <a:cs typeface="Calibri" panose="020F0502020204030204" pitchFamily="34" charset="0"/>
              </a:rPr>
              <a:t>SLASkent</a:t>
            </a:r>
            <a:endParaRPr lang="en-GB" sz="2800" dirty="0">
              <a:solidFill>
                <a:srgbClr val="1F3864"/>
              </a:solidFill>
              <a:latin typeface="Calibri" panose="020F0502020204030204" pitchFamily="34" charset="0"/>
              <a:cs typeface="Calibri" panose="020F0502020204030204" pitchFamily="34" charset="0"/>
            </a:endParaRPr>
          </a:p>
          <a:p>
            <a:pPr>
              <a:spcAft>
                <a:spcPts val="1000"/>
              </a:spcAft>
            </a:pPr>
            <a:r>
              <a:rPr lang="en-GB" sz="2800" dirty="0" err="1">
                <a:solidFill>
                  <a:srgbClr val="1F3864"/>
                </a:solidFill>
                <a:latin typeface="Calibri" panose="020F0502020204030204" pitchFamily="34" charset="0"/>
                <a:cs typeface="Calibri" panose="020F0502020204030204" pitchFamily="34" charset="0"/>
              </a:rPr>
              <a:t>KentUniSLAS</a:t>
            </a:r>
            <a:endParaRPr lang="en-GB" sz="2800" dirty="0">
              <a:solidFill>
                <a:srgbClr val="1F3864"/>
              </a:solidFill>
              <a:latin typeface="Calibri" panose="020F0502020204030204" pitchFamily="34" charset="0"/>
              <a:cs typeface="Calibri" panose="020F0502020204030204" pitchFamily="34" charset="0"/>
            </a:endParaRPr>
          </a:p>
          <a:p>
            <a:pPr>
              <a:spcAft>
                <a:spcPts val="1000"/>
              </a:spcAft>
            </a:pPr>
            <a:r>
              <a:rPr lang="en-GB" sz="2800" dirty="0" err="1">
                <a:solidFill>
                  <a:srgbClr val="1F3864"/>
                </a:solidFill>
                <a:latin typeface="Calibri" panose="020F0502020204030204" pitchFamily="34" charset="0"/>
                <a:cs typeface="Calibri" panose="020F0502020204030204" pitchFamily="34" charset="0"/>
              </a:rPr>
              <a:t>SLASkent</a:t>
            </a:r>
            <a:endParaRPr lang="en-GB" sz="2800" b="0" i="0" dirty="0">
              <a:solidFill>
                <a:srgbClr val="201F1E"/>
              </a:solidFill>
              <a:effectLst/>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92805963-4EBB-4606-AA15-4B20B70F401A}"/>
              </a:ext>
            </a:extLst>
          </p:cNvPr>
          <p:cNvSpPr>
            <a:spLocks noGrp="1"/>
          </p:cNvSpPr>
          <p:nvPr>
            <p:ph type="title"/>
          </p:nvPr>
        </p:nvSpPr>
        <p:spPr>
          <a:xfrm>
            <a:off x="612000" y="373834"/>
            <a:ext cx="3600000" cy="864000"/>
          </a:xfrm>
        </p:spPr>
        <p:txBody>
          <a:bodyPr>
            <a:noAutofit/>
          </a:bodyPr>
          <a:lstStyle/>
          <a:p>
            <a:r>
              <a:rPr lang="en-GB" b="1" dirty="0"/>
              <a:t>Get in touch…</a:t>
            </a:r>
          </a:p>
        </p:txBody>
      </p:sp>
      <p:pic>
        <p:nvPicPr>
          <p:cNvPr id="2" name="Picture 1">
            <a:extLst>
              <a:ext uri="{FF2B5EF4-FFF2-40B4-BE49-F238E27FC236}">
                <a16:creationId xmlns:a16="http://schemas.microsoft.com/office/drawing/2014/main" id="{F57AAC02-09CC-534D-B2BA-88AF52BFAAE8}"/>
              </a:ext>
            </a:extLst>
          </p:cNvPr>
          <p:cNvPicPr>
            <a:picLocks noChangeAspect="1"/>
          </p:cNvPicPr>
          <p:nvPr/>
        </p:nvPicPr>
        <p:blipFill>
          <a:blip r:embed="rId5"/>
          <a:stretch>
            <a:fillRect/>
          </a:stretch>
        </p:blipFill>
        <p:spPr>
          <a:xfrm>
            <a:off x="7555921" y="1708731"/>
            <a:ext cx="1181100" cy="1168400"/>
          </a:xfrm>
          <a:prstGeom prst="rect">
            <a:avLst/>
          </a:prstGeom>
        </p:spPr>
      </p:pic>
    </p:spTree>
    <p:extLst>
      <p:ext uri="{BB962C8B-B14F-4D97-AF65-F5344CB8AC3E}">
        <p14:creationId xmlns:p14="http://schemas.microsoft.com/office/powerpoint/2010/main" val="379988329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Managing your essay</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442441"/>
            <a:ext cx="7920000" cy="5220000"/>
          </a:xfrm>
        </p:spPr>
        <p:txBody>
          <a:bodyPr>
            <a:normAutofit/>
          </a:bodyPr>
          <a:lstStyle/>
          <a:p>
            <a:pPr marL="0" indent="0">
              <a:lnSpc>
                <a:spcPct val="100000"/>
              </a:lnSpc>
              <a:spcBef>
                <a:spcPts val="2400"/>
              </a:spcBef>
              <a:buNone/>
            </a:pPr>
            <a:r>
              <a:rPr lang="en-GB" sz="3200" dirty="0"/>
              <a:t>By the end of this tutorial you will:</a:t>
            </a:r>
          </a:p>
          <a:p>
            <a:pPr marL="357188" indent="-357188">
              <a:lnSpc>
                <a:spcPct val="100000"/>
              </a:lnSpc>
              <a:spcBef>
                <a:spcPts val="2400"/>
              </a:spcBef>
            </a:pPr>
            <a:r>
              <a:rPr lang="en-GB" dirty="0"/>
              <a:t>Understand the stages of work involved</a:t>
            </a:r>
          </a:p>
          <a:p>
            <a:pPr marL="357188" indent="-357188">
              <a:lnSpc>
                <a:spcPct val="100000"/>
              </a:lnSpc>
              <a:spcBef>
                <a:spcPts val="2400"/>
              </a:spcBef>
            </a:pPr>
            <a:r>
              <a:rPr lang="en-GB" dirty="0"/>
              <a:t>Know how much time to allocate for each stage</a:t>
            </a:r>
          </a:p>
          <a:p>
            <a:pPr marL="357188" indent="-357188">
              <a:lnSpc>
                <a:spcPct val="100000"/>
              </a:lnSpc>
              <a:spcBef>
                <a:spcPts val="2400"/>
              </a:spcBef>
            </a:pPr>
            <a:r>
              <a:rPr lang="en-GB" dirty="0"/>
              <a:t>Be able to create a schedule to stay on track</a:t>
            </a:r>
          </a:p>
          <a:p>
            <a:pPr marL="357188" indent="-357188">
              <a:spcBef>
                <a:spcPts val="1200"/>
              </a:spcBef>
            </a:pPr>
            <a:endParaRPr lang="en-GB" dirty="0">
              <a:solidFill>
                <a:schemeClr val="bg2">
                  <a:lumMod val="50000"/>
                </a:schemeClr>
              </a:solidFill>
            </a:endParaRPr>
          </a:p>
        </p:txBody>
      </p:sp>
      <p:pic>
        <p:nvPicPr>
          <p:cNvPr id="5" name="Audio 4">
            <a:hlinkClick r:id="" action="ppaction://media"/>
            <a:extLst>
              <a:ext uri="{FF2B5EF4-FFF2-40B4-BE49-F238E27FC236}">
                <a16:creationId xmlns:a16="http://schemas.microsoft.com/office/drawing/2014/main" id="{7D3ABAD6-53EF-1C4E-A653-809B3E3FE8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34461495"/>
      </p:ext>
    </p:extLst>
  </p:cSld>
  <p:clrMapOvr>
    <a:masterClrMapping/>
  </p:clrMapOvr>
  <mc:AlternateContent xmlns:mc="http://schemas.openxmlformats.org/markup-compatibility/2006" xmlns:p14="http://schemas.microsoft.com/office/powerpoint/2010/main">
    <mc:Choice Requires="p14">
      <p:transition spd="med" p14:dur="700" advTm="27776">
        <p:fade/>
      </p:transition>
    </mc:Choice>
    <mc:Fallback xmlns="">
      <p:transition spd="med" advTm="277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Stages of work</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442441"/>
            <a:ext cx="7920000" cy="5220000"/>
          </a:xfrm>
        </p:spPr>
        <p:txBody>
          <a:bodyPr>
            <a:normAutofit/>
          </a:bodyPr>
          <a:lstStyle/>
          <a:p>
            <a:pPr marL="0" indent="0">
              <a:lnSpc>
                <a:spcPct val="100000"/>
              </a:lnSpc>
              <a:spcBef>
                <a:spcPts val="2400"/>
              </a:spcBef>
              <a:buNone/>
            </a:pPr>
            <a:r>
              <a:rPr lang="en-GB" sz="3200" dirty="0"/>
              <a:t>There are four main stages:</a:t>
            </a:r>
          </a:p>
          <a:p>
            <a:pPr marL="357188" indent="-357188">
              <a:lnSpc>
                <a:spcPct val="100000"/>
              </a:lnSpc>
              <a:spcBef>
                <a:spcPts val="2400"/>
              </a:spcBef>
            </a:pPr>
            <a:r>
              <a:rPr lang="en-GB" dirty="0"/>
              <a:t>Considering the question</a:t>
            </a:r>
          </a:p>
          <a:p>
            <a:pPr marL="357188" indent="-357188">
              <a:lnSpc>
                <a:spcPct val="100000"/>
              </a:lnSpc>
              <a:spcBef>
                <a:spcPts val="2400"/>
              </a:spcBef>
            </a:pPr>
            <a:r>
              <a:rPr lang="en-GB" dirty="0"/>
              <a:t>Researching</a:t>
            </a:r>
          </a:p>
          <a:p>
            <a:pPr marL="357188" indent="-357188">
              <a:lnSpc>
                <a:spcPct val="100000"/>
              </a:lnSpc>
              <a:spcBef>
                <a:spcPts val="2400"/>
              </a:spcBef>
            </a:pPr>
            <a:r>
              <a:rPr lang="en-GB" dirty="0"/>
              <a:t>Writing and revision</a:t>
            </a:r>
          </a:p>
          <a:p>
            <a:pPr marL="357188" indent="-357188">
              <a:lnSpc>
                <a:spcPct val="100000"/>
              </a:lnSpc>
              <a:spcBef>
                <a:spcPts val="2400"/>
              </a:spcBef>
            </a:pPr>
            <a:r>
              <a:rPr lang="en-GB" dirty="0"/>
              <a:t>Checking</a:t>
            </a:r>
          </a:p>
        </p:txBody>
      </p:sp>
      <p:pic>
        <p:nvPicPr>
          <p:cNvPr id="5" name="Audio 4">
            <a:hlinkClick r:id="" action="ppaction://media"/>
            <a:extLst>
              <a:ext uri="{FF2B5EF4-FFF2-40B4-BE49-F238E27FC236}">
                <a16:creationId xmlns:a16="http://schemas.microsoft.com/office/drawing/2014/main" id="{734D7382-956A-C141-BB4C-2DB108344F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36212584"/>
      </p:ext>
    </p:extLst>
  </p:cSld>
  <p:clrMapOvr>
    <a:masterClrMapping/>
  </p:clrMapOvr>
  <mc:AlternateContent xmlns:mc="http://schemas.openxmlformats.org/markup-compatibility/2006" xmlns:p14="http://schemas.microsoft.com/office/powerpoint/2010/main">
    <mc:Choice Requires="p14">
      <p:transition spd="med" p14:dur="700" advTm="15930">
        <p:fade/>
      </p:transition>
    </mc:Choice>
    <mc:Fallback xmlns="">
      <p:transition spd="med" advTm="15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Stages of work</a:t>
            </a:r>
          </a:p>
        </p:txBody>
      </p:sp>
      <p:pic>
        <p:nvPicPr>
          <p:cNvPr id="5" name="Content Placeholder 4" descr="A screenshot of a cell phone&#10;&#10;Description automatically generated">
            <a:extLst>
              <a:ext uri="{FF2B5EF4-FFF2-40B4-BE49-F238E27FC236}">
                <a16:creationId xmlns:a16="http://schemas.microsoft.com/office/drawing/2014/main" id="{15C30565-6CCF-2B4B-AF38-B702F48931D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46802" y="1443038"/>
            <a:ext cx="7650395" cy="4735340"/>
          </a:xfrm>
        </p:spPr>
      </p:pic>
      <p:pic>
        <p:nvPicPr>
          <p:cNvPr id="4" name="Audio 3">
            <a:hlinkClick r:id="" action="ppaction://media"/>
            <a:extLst>
              <a:ext uri="{FF2B5EF4-FFF2-40B4-BE49-F238E27FC236}">
                <a16:creationId xmlns:a16="http://schemas.microsoft.com/office/drawing/2014/main" id="{90A4BC89-4D2C-CE45-98BA-0DA57DCE7C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40184714"/>
      </p:ext>
    </p:extLst>
  </p:cSld>
  <p:clrMapOvr>
    <a:masterClrMapping/>
  </p:clrMapOvr>
  <mc:AlternateContent xmlns:mc="http://schemas.openxmlformats.org/markup-compatibility/2006" xmlns:p14="http://schemas.microsoft.com/office/powerpoint/2010/main">
    <mc:Choice Requires="p14">
      <p:transition spd="med" p14:dur="700" advTm="37152">
        <p:fade/>
      </p:transition>
    </mc:Choice>
    <mc:Fallback xmlns="">
      <p:transition spd="med" advTm="371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900000"/>
          </a:xfrm>
        </p:spPr>
        <p:txBody>
          <a:bodyPr>
            <a:noAutofit/>
          </a:bodyPr>
          <a:lstStyle/>
          <a:p>
            <a:pPr algn="ctr"/>
            <a:r>
              <a:rPr lang="en-GB" sz="4800" b="1"/>
              <a:t>1. Considering the question (10%)</a:t>
            </a:r>
            <a:endParaRPr lang="en-GB" sz="4800" b="1" dirty="0"/>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25639" y="1442441"/>
            <a:ext cx="7920000" cy="5220000"/>
          </a:xfrm>
        </p:spPr>
        <p:txBody>
          <a:bodyPr>
            <a:noAutofit/>
          </a:bodyPr>
          <a:lstStyle/>
          <a:p>
            <a:pPr marL="0" indent="0">
              <a:buNone/>
            </a:pPr>
            <a:endParaRPr lang="en-GB" sz="3200" dirty="0"/>
          </a:p>
          <a:p>
            <a:pPr marL="357188" indent="-357188">
              <a:lnSpc>
                <a:spcPct val="100000"/>
              </a:lnSpc>
              <a:spcBef>
                <a:spcPts val="2400"/>
              </a:spcBef>
            </a:pPr>
            <a:r>
              <a:rPr lang="en-GB" dirty="0"/>
              <a:t>Understanding</a:t>
            </a:r>
          </a:p>
          <a:p>
            <a:pPr marL="357188" indent="-357188">
              <a:lnSpc>
                <a:spcPct val="100000"/>
              </a:lnSpc>
              <a:spcBef>
                <a:spcPts val="2400"/>
              </a:spcBef>
            </a:pPr>
            <a:r>
              <a:rPr lang="en-GB" dirty="0"/>
              <a:t>Avenues of research</a:t>
            </a:r>
          </a:p>
          <a:p>
            <a:pPr marL="357188" indent="-357188">
              <a:lnSpc>
                <a:spcPct val="100000"/>
              </a:lnSpc>
              <a:spcBef>
                <a:spcPts val="2400"/>
              </a:spcBef>
            </a:pPr>
            <a:r>
              <a:rPr lang="en-GB" dirty="0"/>
              <a:t>Preliminary essay plan</a:t>
            </a:r>
            <a:endParaRPr lang="en-GB" dirty="0">
              <a:solidFill>
                <a:srgbClr val="002060"/>
              </a:solidFill>
            </a:endParaRPr>
          </a:p>
        </p:txBody>
      </p:sp>
      <p:pic>
        <p:nvPicPr>
          <p:cNvPr id="10" name="Picture 9">
            <a:extLst>
              <a:ext uri="{FF2B5EF4-FFF2-40B4-BE49-F238E27FC236}">
                <a16:creationId xmlns:a16="http://schemas.microsoft.com/office/drawing/2014/main" id="{DB5B98DB-F947-C84E-82F9-F5A1EF15976E}"/>
              </a:ext>
            </a:extLst>
          </p:cNvPr>
          <p:cNvPicPr>
            <a:picLocks noChangeAspect="1"/>
          </p:cNvPicPr>
          <p:nvPr/>
        </p:nvPicPr>
        <p:blipFill rotWithShape="1">
          <a:blip r:embed="rId6">
            <a:extLst>
              <a:ext uri="{28A0092B-C50C-407E-A947-70E740481C1C}">
                <a14:useLocalDpi xmlns:a14="http://schemas.microsoft.com/office/drawing/2010/main" val="0"/>
              </a:ext>
            </a:extLst>
          </a:blip>
          <a:srcRect l="2115" t="3468" r="50511" b="49501"/>
          <a:stretch/>
        </p:blipFill>
        <p:spPr>
          <a:xfrm>
            <a:off x="4941651" y="3834178"/>
            <a:ext cx="3789812" cy="2658698"/>
          </a:xfrm>
          <a:prstGeom prst="rect">
            <a:avLst/>
          </a:prstGeom>
          <a:ln w="12700">
            <a:solidFill>
              <a:schemeClr val="tx1"/>
            </a:solidFill>
          </a:ln>
        </p:spPr>
      </p:pic>
      <p:pic>
        <p:nvPicPr>
          <p:cNvPr id="5" name="Audio 4">
            <a:hlinkClick r:id="" action="ppaction://media"/>
            <a:extLst>
              <a:ext uri="{FF2B5EF4-FFF2-40B4-BE49-F238E27FC236}">
                <a16:creationId xmlns:a16="http://schemas.microsoft.com/office/drawing/2014/main" id="{5190437F-1B4B-9B41-88E8-E74EDE891DB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558072383"/>
      </p:ext>
    </p:extLst>
  </p:cSld>
  <p:clrMapOvr>
    <a:masterClrMapping/>
  </p:clrMapOvr>
  <mc:AlternateContent xmlns:mc="http://schemas.openxmlformats.org/markup-compatibility/2006" xmlns:p14="http://schemas.microsoft.com/office/powerpoint/2010/main">
    <mc:Choice Requires="p14">
      <p:transition spd="med" p14:dur="700" advTm="53155">
        <p:fade/>
      </p:transition>
    </mc:Choice>
    <mc:Fallback xmlns="">
      <p:transition spd="med" advTm="531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900000"/>
          </a:xfrm>
        </p:spPr>
        <p:txBody>
          <a:bodyPr>
            <a:noAutofit/>
          </a:bodyPr>
          <a:lstStyle/>
          <a:p>
            <a:pPr algn="ctr"/>
            <a:r>
              <a:rPr lang="en-GB" sz="4800" b="1" dirty="0"/>
              <a:t>2. Researching (40%)</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25639" y="1442441"/>
            <a:ext cx="7920000" cy="5220000"/>
          </a:xfrm>
        </p:spPr>
        <p:txBody>
          <a:bodyPr>
            <a:noAutofit/>
          </a:bodyPr>
          <a:lstStyle/>
          <a:p>
            <a:pPr marL="0" indent="0">
              <a:lnSpc>
                <a:spcPct val="100000"/>
              </a:lnSpc>
              <a:spcBef>
                <a:spcPts val="2400"/>
              </a:spcBef>
              <a:buNone/>
            </a:pPr>
            <a:endParaRPr lang="en-GB" dirty="0"/>
          </a:p>
          <a:p>
            <a:pPr marL="357188" indent="-357188">
              <a:lnSpc>
                <a:spcPct val="100000"/>
              </a:lnSpc>
              <a:spcBef>
                <a:spcPts val="2400"/>
              </a:spcBef>
            </a:pPr>
            <a:r>
              <a:rPr lang="en-GB" dirty="0"/>
              <a:t>Relevance, breadth and quality</a:t>
            </a:r>
          </a:p>
          <a:p>
            <a:pPr marL="357188" indent="-357188">
              <a:lnSpc>
                <a:spcPct val="100000"/>
              </a:lnSpc>
              <a:spcBef>
                <a:spcPts val="2400"/>
              </a:spcBef>
            </a:pPr>
            <a:r>
              <a:rPr lang="en-GB" dirty="0"/>
              <a:t>Books, journals and other sources</a:t>
            </a:r>
          </a:p>
          <a:p>
            <a:pPr marL="357188" indent="-357188">
              <a:lnSpc>
                <a:spcPct val="100000"/>
              </a:lnSpc>
              <a:spcBef>
                <a:spcPts val="2400"/>
              </a:spcBef>
            </a:pPr>
            <a:r>
              <a:rPr lang="en-GB" dirty="0"/>
              <a:t>Clear notes                                                               (including bibliographic                                                details of each source)</a:t>
            </a:r>
            <a:endParaRPr lang="en-GB" dirty="0">
              <a:solidFill>
                <a:srgbClr val="002060"/>
              </a:solidFill>
            </a:endParaRPr>
          </a:p>
        </p:txBody>
      </p:sp>
      <p:pic>
        <p:nvPicPr>
          <p:cNvPr id="11" name="Picture 10">
            <a:extLst>
              <a:ext uri="{FF2B5EF4-FFF2-40B4-BE49-F238E27FC236}">
                <a16:creationId xmlns:a16="http://schemas.microsoft.com/office/drawing/2014/main" id="{FC727660-14A7-EB46-B497-5F74327B0AA3}"/>
              </a:ext>
            </a:extLst>
          </p:cNvPr>
          <p:cNvPicPr>
            <a:picLocks noChangeAspect="1"/>
          </p:cNvPicPr>
          <p:nvPr/>
        </p:nvPicPr>
        <p:blipFill rotWithShape="1">
          <a:blip r:embed="rId6">
            <a:extLst>
              <a:ext uri="{28A0092B-C50C-407E-A947-70E740481C1C}">
                <a14:useLocalDpi xmlns:a14="http://schemas.microsoft.com/office/drawing/2010/main" val="0"/>
              </a:ext>
            </a:extLst>
          </a:blip>
          <a:srcRect l="1798" t="2922" r="50176" b="49825"/>
          <a:stretch/>
        </p:blipFill>
        <p:spPr>
          <a:xfrm>
            <a:off x="5029200" y="3886199"/>
            <a:ext cx="3690257" cy="2606675"/>
          </a:xfrm>
          <a:prstGeom prst="rect">
            <a:avLst/>
          </a:prstGeom>
          <a:ln w="12700">
            <a:solidFill>
              <a:schemeClr val="tx1"/>
            </a:solidFill>
          </a:ln>
        </p:spPr>
      </p:pic>
      <p:pic>
        <p:nvPicPr>
          <p:cNvPr id="5" name="Audio 4">
            <a:hlinkClick r:id="" action="ppaction://media"/>
            <a:extLst>
              <a:ext uri="{FF2B5EF4-FFF2-40B4-BE49-F238E27FC236}">
                <a16:creationId xmlns:a16="http://schemas.microsoft.com/office/drawing/2014/main" id="{E6FCF036-3688-6B49-9E13-9F3268E1D3D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35772064"/>
      </p:ext>
    </p:extLst>
  </p:cSld>
  <p:clrMapOvr>
    <a:masterClrMapping/>
  </p:clrMapOvr>
  <mc:AlternateContent xmlns:mc="http://schemas.openxmlformats.org/markup-compatibility/2006" xmlns:p14="http://schemas.microsoft.com/office/powerpoint/2010/main">
    <mc:Choice Requires="p14">
      <p:transition spd="med" p14:dur="700" advTm="48065">
        <p:fade/>
      </p:transition>
    </mc:Choice>
    <mc:Fallback xmlns="">
      <p:transition spd="med" advTm="48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3. Writing and revision (40%)</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394316"/>
            <a:ext cx="7920000" cy="5220000"/>
          </a:xfrm>
        </p:spPr>
        <p:txBody>
          <a:bodyPr>
            <a:noAutofit/>
          </a:bodyPr>
          <a:lstStyle/>
          <a:p>
            <a:pPr marL="357188" indent="-357188">
              <a:lnSpc>
                <a:spcPct val="100000"/>
              </a:lnSpc>
              <a:spcBef>
                <a:spcPts val="2400"/>
              </a:spcBef>
            </a:pPr>
            <a:endParaRPr lang="en-GB" dirty="0"/>
          </a:p>
          <a:p>
            <a:pPr marL="357188" indent="-357188">
              <a:lnSpc>
                <a:spcPct val="100000"/>
              </a:lnSpc>
              <a:spcBef>
                <a:spcPts val="2400"/>
              </a:spcBef>
            </a:pPr>
            <a:r>
              <a:rPr lang="en-GB" dirty="0"/>
              <a:t>First draft</a:t>
            </a:r>
          </a:p>
          <a:p>
            <a:pPr marL="357188" indent="-357188">
              <a:lnSpc>
                <a:spcPct val="100000"/>
              </a:lnSpc>
              <a:spcBef>
                <a:spcPts val="2400"/>
              </a:spcBef>
            </a:pPr>
            <a:r>
              <a:rPr lang="en-GB" dirty="0"/>
              <a:t>Ongoing editing and revision as you improve:</a:t>
            </a:r>
          </a:p>
          <a:p>
            <a:pPr marL="0" indent="0">
              <a:lnSpc>
                <a:spcPct val="100000"/>
              </a:lnSpc>
              <a:spcBef>
                <a:spcPts val="2400"/>
              </a:spcBef>
              <a:buNone/>
            </a:pPr>
            <a:r>
              <a:rPr lang="en-GB" dirty="0"/>
              <a:t>    - Structure</a:t>
            </a:r>
          </a:p>
          <a:p>
            <a:pPr marL="0" indent="0">
              <a:lnSpc>
                <a:spcPct val="100000"/>
              </a:lnSpc>
              <a:spcBef>
                <a:spcPts val="2400"/>
              </a:spcBef>
              <a:buNone/>
            </a:pPr>
            <a:r>
              <a:rPr lang="en-GB" dirty="0"/>
              <a:t>    - Content</a:t>
            </a:r>
          </a:p>
          <a:p>
            <a:pPr marL="0" indent="0">
              <a:lnSpc>
                <a:spcPct val="100000"/>
              </a:lnSpc>
              <a:spcBef>
                <a:spcPts val="2400"/>
              </a:spcBef>
              <a:buNone/>
            </a:pPr>
            <a:r>
              <a:rPr lang="en-GB" dirty="0"/>
              <a:t>    - Clarity</a:t>
            </a:r>
            <a:endParaRPr lang="en-GB" spc="-20" dirty="0">
              <a:solidFill>
                <a:srgbClr val="0070C0"/>
              </a:solidFill>
            </a:endParaRPr>
          </a:p>
        </p:txBody>
      </p:sp>
      <p:pic>
        <p:nvPicPr>
          <p:cNvPr id="7" name="Picture 6">
            <a:extLst>
              <a:ext uri="{FF2B5EF4-FFF2-40B4-BE49-F238E27FC236}">
                <a16:creationId xmlns:a16="http://schemas.microsoft.com/office/drawing/2014/main" id="{09D7A6D8-2096-BE42-B108-02C4FE54877F}"/>
              </a:ext>
            </a:extLst>
          </p:cNvPr>
          <p:cNvPicPr>
            <a:picLocks noChangeAspect="1"/>
          </p:cNvPicPr>
          <p:nvPr/>
        </p:nvPicPr>
        <p:blipFill rotWithShape="1">
          <a:blip r:embed="rId6">
            <a:extLst>
              <a:ext uri="{28A0092B-C50C-407E-A947-70E740481C1C}">
                <a14:useLocalDpi xmlns:a14="http://schemas.microsoft.com/office/drawing/2010/main" val="0"/>
              </a:ext>
            </a:extLst>
          </a:blip>
          <a:srcRect l="2212" t="3192" r="50272" b="50000"/>
          <a:stretch/>
        </p:blipFill>
        <p:spPr>
          <a:xfrm>
            <a:off x="5068051" y="3951514"/>
            <a:ext cx="3651407" cy="2541361"/>
          </a:xfrm>
          <a:prstGeom prst="rect">
            <a:avLst/>
          </a:prstGeom>
          <a:ln w="12700">
            <a:solidFill>
              <a:schemeClr val="tx1"/>
            </a:solidFill>
          </a:ln>
        </p:spPr>
      </p:pic>
      <p:pic>
        <p:nvPicPr>
          <p:cNvPr id="9" name="Audio 8">
            <a:hlinkClick r:id="" action="ppaction://media"/>
            <a:extLst>
              <a:ext uri="{FF2B5EF4-FFF2-40B4-BE49-F238E27FC236}">
                <a16:creationId xmlns:a16="http://schemas.microsoft.com/office/drawing/2014/main" id="{C443B44D-F573-A94E-AE94-223DD49D0D8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67241265"/>
      </p:ext>
    </p:extLst>
  </p:cSld>
  <p:clrMapOvr>
    <a:masterClrMapping/>
  </p:clrMapOvr>
  <mc:AlternateContent xmlns:mc="http://schemas.openxmlformats.org/markup-compatibility/2006" xmlns:p14="http://schemas.microsoft.com/office/powerpoint/2010/main">
    <mc:Choice Requires="p14">
      <p:transition spd="med" p14:dur="700" advTm="53316">
        <p:fade/>
      </p:transition>
    </mc:Choice>
    <mc:Fallback xmlns="">
      <p:transition spd="med" advTm="53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4. Check (10%)</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394316"/>
            <a:ext cx="7920000" cy="5220000"/>
          </a:xfrm>
        </p:spPr>
        <p:txBody>
          <a:bodyPr>
            <a:noAutofit/>
          </a:bodyPr>
          <a:lstStyle/>
          <a:p>
            <a:pPr marL="357188" indent="-357188">
              <a:lnSpc>
                <a:spcPct val="100000"/>
              </a:lnSpc>
              <a:spcBef>
                <a:spcPts val="2400"/>
              </a:spcBef>
            </a:pPr>
            <a:endParaRPr lang="en-GB" dirty="0"/>
          </a:p>
          <a:p>
            <a:pPr marL="357188" indent="-357188">
              <a:lnSpc>
                <a:spcPct val="100000"/>
              </a:lnSpc>
              <a:spcBef>
                <a:spcPts val="2400"/>
              </a:spcBef>
            </a:pPr>
            <a:r>
              <a:rPr lang="en-GB" dirty="0"/>
              <a:t>Academic language</a:t>
            </a:r>
          </a:p>
          <a:p>
            <a:pPr marL="357188" indent="-357188">
              <a:lnSpc>
                <a:spcPct val="100000"/>
              </a:lnSpc>
              <a:spcBef>
                <a:spcPts val="2400"/>
              </a:spcBef>
            </a:pPr>
            <a:r>
              <a:rPr lang="en-GB" dirty="0"/>
              <a:t>Spelling</a:t>
            </a:r>
          </a:p>
          <a:p>
            <a:pPr marL="357188" indent="-357188">
              <a:lnSpc>
                <a:spcPct val="100000"/>
              </a:lnSpc>
              <a:spcBef>
                <a:spcPts val="2400"/>
              </a:spcBef>
            </a:pPr>
            <a:r>
              <a:rPr lang="en-GB" dirty="0"/>
              <a:t>Grammar</a:t>
            </a:r>
          </a:p>
          <a:p>
            <a:pPr marL="357188" indent="-357188">
              <a:lnSpc>
                <a:spcPct val="100000"/>
              </a:lnSpc>
              <a:spcBef>
                <a:spcPts val="2400"/>
              </a:spcBef>
            </a:pPr>
            <a:r>
              <a:rPr lang="en-GB" dirty="0"/>
              <a:t>Punctuation</a:t>
            </a:r>
          </a:p>
          <a:p>
            <a:pPr marL="357188" indent="-357188">
              <a:lnSpc>
                <a:spcPct val="100000"/>
              </a:lnSpc>
              <a:spcBef>
                <a:spcPts val="2400"/>
              </a:spcBef>
            </a:pPr>
            <a:r>
              <a:rPr lang="en-GB" dirty="0"/>
              <a:t>Tenses</a:t>
            </a:r>
          </a:p>
          <a:p>
            <a:pPr marL="357188" indent="-357188">
              <a:lnSpc>
                <a:spcPct val="100000"/>
              </a:lnSpc>
              <a:spcBef>
                <a:spcPts val="2400"/>
              </a:spcBef>
            </a:pPr>
            <a:r>
              <a:rPr lang="en-GB" dirty="0"/>
              <a:t>Referencing</a:t>
            </a:r>
          </a:p>
          <a:p>
            <a:pPr marL="0" indent="0">
              <a:lnSpc>
                <a:spcPct val="100000"/>
              </a:lnSpc>
              <a:spcBef>
                <a:spcPts val="2400"/>
              </a:spcBef>
              <a:buNone/>
            </a:pPr>
            <a:endParaRPr lang="en-GB" spc="-20" dirty="0">
              <a:solidFill>
                <a:srgbClr val="0070C0"/>
              </a:solidFill>
            </a:endParaRPr>
          </a:p>
        </p:txBody>
      </p:sp>
      <p:pic>
        <p:nvPicPr>
          <p:cNvPr id="7" name="Picture 6">
            <a:extLst>
              <a:ext uri="{FF2B5EF4-FFF2-40B4-BE49-F238E27FC236}">
                <a16:creationId xmlns:a16="http://schemas.microsoft.com/office/drawing/2014/main" id="{AAE459B6-6629-604F-B996-5CB58CF4C2A9}"/>
              </a:ext>
            </a:extLst>
          </p:cNvPr>
          <p:cNvPicPr>
            <a:picLocks noChangeAspect="1"/>
          </p:cNvPicPr>
          <p:nvPr/>
        </p:nvPicPr>
        <p:blipFill rotWithShape="1">
          <a:blip r:embed="rId6">
            <a:extLst>
              <a:ext uri="{28A0092B-C50C-407E-A947-70E740481C1C}">
                <a14:useLocalDpi xmlns:a14="http://schemas.microsoft.com/office/drawing/2010/main" val="0"/>
              </a:ext>
            </a:extLst>
          </a:blip>
          <a:srcRect l="2151" t="2710" r="50323" b="50214"/>
          <a:stretch/>
        </p:blipFill>
        <p:spPr>
          <a:xfrm>
            <a:off x="5094514" y="3967089"/>
            <a:ext cx="3608614" cy="2525786"/>
          </a:xfrm>
          <a:prstGeom prst="rect">
            <a:avLst/>
          </a:prstGeom>
          <a:ln w="12700">
            <a:solidFill>
              <a:schemeClr val="tx1"/>
            </a:solidFill>
          </a:ln>
        </p:spPr>
      </p:pic>
      <p:pic>
        <p:nvPicPr>
          <p:cNvPr id="10" name="Audio 9">
            <a:hlinkClick r:id="" action="ppaction://media"/>
            <a:extLst>
              <a:ext uri="{FF2B5EF4-FFF2-40B4-BE49-F238E27FC236}">
                <a16:creationId xmlns:a16="http://schemas.microsoft.com/office/drawing/2014/main" id="{303F1AC6-831B-064E-8272-CAE9A7CC5E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64455928"/>
      </p:ext>
    </p:extLst>
  </p:cSld>
  <p:clrMapOvr>
    <a:masterClrMapping/>
  </p:clrMapOvr>
  <mc:AlternateContent xmlns:mc="http://schemas.openxmlformats.org/markup-compatibility/2006" xmlns:p14="http://schemas.microsoft.com/office/powerpoint/2010/main">
    <mc:Choice Requires="p14">
      <p:transition spd="med" p14:dur="700" advTm="34249">
        <p:fade/>
      </p:transition>
    </mc:Choice>
    <mc:Fallback xmlns="">
      <p:transition spd="med" advTm="342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Your time plan - summary</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394316"/>
            <a:ext cx="7920000" cy="5220000"/>
          </a:xfrm>
        </p:spPr>
        <p:txBody>
          <a:bodyPr>
            <a:noAutofit/>
          </a:bodyPr>
          <a:lstStyle/>
          <a:p>
            <a:pPr marL="357188" indent="-357188">
              <a:lnSpc>
                <a:spcPct val="100000"/>
              </a:lnSpc>
              <a:spcBef>
                <a:spcPts val="2400"/>
              </a:spcBef>
            </a:pPr>
            <a:endParaRPr lang="en-GB" dirty="0"/>
          </a:p>
          <a:p>
            <a:pPr marL="357188" indent="-357188">
              <a:lnSpc>
                <a:spcPct val="100000"/>
              </a:lnSpc>
              <a:spcBef>
                <a:spcPts val="2400"/>
              </a:spcBef>
            </a:pPr>
            <a:r>
              <a:rPr lang="en-GB" dirty="0"/>
              <a:t>Considering the question (10%)</a:t>
            </a:r>
          </a:p>
          <a:p>
            <a:pPr marL="357188" indent="-357188">
              <a:lnSpc>
                <a:spcPct val="100000"/>
              </a:lnSpc>
              <a:spcBef>
                <a:spcPts val="2400"/>
              </a:spcBef>
            </a:pPr>
            <a:r>
              <a:rPr lang="en-GB" dirty="0"/>
              <a:t>Research (40%)</a:t>
            </a:r>
          </a:p>
          <a:p>
            <a:pPr marL="357188" indent="-357188">
              <a:lnSpc>
                <a:spcPct val="100000"/>
              </a:lnSpc>
              <a:spcBef>
                <a:spcPts val="2400"/>
              </a:spcBef>
            </a:pPr>
            <a:r>
              <a:rPr lang="en-GB" dirty="0"/>
              <a:t>Write (40%)</a:t>
            </a:r>
          </a:p>
          <a:p>
            <a:pPr marL="357188" indent="-357188">
              <a:lnSpc>
                <a:spcPct val="100000"/>
              </a:lnSpc>
              <a:spcBef>
                <a:spcPts val="2400"/>
              </a:spcBef>
            </a:pPr>
            <a:r>
              <a:rPr lang="en-GB" dirty="0"/>
              <a:t>Check (10%)</a:t>
            </a:r>
          </a:p>
        </p:txBody>
      </p:sp>
      <p:pic>
        <p:nvPicPr>
          <p:cNvPr id="7" name="Picture 6">
            <a:extLst>
              <a:ext uri="{FF2B5EF4-FFF2-40B4-BE49-F238E27FC236}">
                <a16:creationId xmlns:a16="http://schemas.microsoft.com/office/drawing/2014/main" id="{40949816-8CEC-8240-B6F6-BB7A2933B90B}"/>
              </a:ext>
            </a:extLst>
          </p:cNvPr>
          <p:cNvPicPr>
            <a:picLocks noChangeAspect="1"/>
          </p:cNvPicPr>
          <p:nvPr/>
        </p:nvPicPr>
        <p:blipFill rotWithShape="1">
          <a:blip r:embed="rId5">
            <a:extLst>
              <a:ext uri="{28A0092B-C50C-407E-A947-70E740481C1C}">
                <a14:useLocalDpi xmlns:a14="http://schemas.microsoft.com/office/drawing/2010/main" val="0"/>
              </a:ext>
            </a:extLst>
          </a:blip>
          <a:srcRect l="2289" t="4460" r="50593" b="50352"/>
          <a:stretch/>
        </p:blipFill>
        <p:spPr>
          <a:xfrm>
            <a:off x="5192486" y="4004316"/>
            <a:ext cx="3559630" cy="2468954"/>
          </a:xfrm>
          <a:prstGeom prst="rect">
            <a:avLst/>
          </a:prstGeom>
          <a:ln w="12700">
            <a:solidFill>
              <a:schemeClr val="tx1"/>
            </a:solidFill>
          </a:ln>
        </p:spPr>
      </p:pic>
      <p:pic>
        <p:nvPicPr>
          <p:cNvPr id="11" name="Audio 10">
            <a:hlinkClick r:id="" action="ppaction://media"/>
            <a:extLst>
              <a:ext uri="{FF2B5EF4-FFF2-40B4-BE49-F238E27FC236}">
                <a16:creationId xmlns:a16="http://schemas.microsoft.com/office/drawing/2014/main" id="{1E504BF0-A4E7-DD49-8D74-7BE86968CF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90462939"/>
      </p:ext>
    </p:extLst>
  </p:cSld>
  <p:clrMapOvr>
    <a:masterClrMapping/>
  </p:clrMapOvr>
  <mc:AlternateContent xmlns:mc="http://schemas.openxmlformats.org/markup-compatibility/2006" xmlns:p14="http://schemas.microsoft.com/office/powerpoint/2010/main">
    <mc:Choice Requires="p14">
      <p:transition spd="med" p14:dur="700" advTm="25604">
        <p:fade/>
      </p:transition>
    </mc:Choice>
    <mc:Fallback xmlns="">
      <p:transition spd="med" advTm="256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4.7|4.9"/>
</p:tagLst>
</file>

<file path=ppt/tags/tag2.xml><?xml version="1.0" encoding="utf-8"?>
<p:tagLst xmlns:a="http://schemas.openxmlformats.org/drawingml/2006/main" xmlns:r="http://schemas.openxmlformats.org/officeDocument/2006/relationships" xmlns:p="http://schemas.openxmlformats.org/presentationml/2006/main">
  <p:tag name="TIMING" val="|5.6|2.3|1.7|2.4"/>
</p:tagLst>
</file>

<file path=ppt/tags/tag3.xml><?xml version="1.0" encoding="utf-8"?>
<p:tagLst xmlns:a="http://schemas.openxmlformats.org/drawingml/2006/main" xmlns:r="http://schemas.openxmlformats.org/officeDocument/2006/relationships" xmlns:p="http://schemas.openxmlformats.org/presentationml/2006/main">
  <p:tag name="TIMING" val="|4.1|1.9|4.2"/>
</p:tagLst>
</file>

<file path=ppt/tags/tag4.xml><?xml version="1.0" encoding="utf-8"?>
<p:tagLst xmlns:a="http://schemas.openxmlformats.org/drawingml/2006/main" xmlns:r="http://schemas.openxmlformats.org/officeDocument/2006/relationships" xmlns:p="http://schemas.openxmlformats.org/presentationml/2006/main">
  <p:tag name="TIMING" val="|8.4|4|4.8"/>
</p:tagLst>
</file>

<file path=ppt/tags/tag5.xml><?xml version="1.0" encoding="utf-8"?>
<p:tagLst xmlns:a="http://schemas.openxmlformats.org/drawingml/2006/main" xmlns:r="http://schemas.openxmlformats.org/officeDocument/2006/relationships" xmlns:p="http://schemas.openxmlformats.org/presentationml/2006/main">
  <p:tag name="TIMING" val="|27.5|6.6|5.5|0.7|0.9"/>
</p:tagLst>
</file>

<file path=ppt/tags/tag6.xml><?xml version="1.0" encoding="utf-8"?>
<p:tagLst xmlns:a="http://schemas.openxmlformats.org/drawingml/2006/main" xmlns:r="http://schemas.openxmlformats.org/officeDocument/2006/relationships" xmlns:p="http://schemas.openxmlformats.org/presentationml/2006/main">
  <p:tag name="TIMING" val="|26.6|1|0.7|0.8|0.9|0.7"/>
</p:tagLst>
</file>

<file path=ppt/tags/tag7.xml><?xml version="1.0" encoding="utf-8"?>
<p:tagLst xmlns:a="http://schemas.openxmlformats.org/drawingml/2006/main" xmlns:r="http://schemas.openxmlformats.org/officeDocument/2006/relationships" xmlns:p="http://schemas.openxmlformats.org/presentationml/2006/main">
  <p:tag name="TIMING" val="|4.6|6.4|5.5"/>
</p:tagLst>
</file>

<file path=ppt/tags/tag8.xml><?xml version="1.0" encoding="utf-8"?>
<p:tagLst xmlns:a="http://schemas.openxmlformats.org/drawingml/2006/main" xmlns:r="http://schemas.openxmlformats.org/officeDocument/2006/relationships" xmlns:p="http://schemas.openxmlformats.org/presentationml/2006/main">
  <p:tag name="TIMING" val="|6.9|4.1|2|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1408</Words>
  <Application>Microsoft Office PowerPoint</Application>
  <PresentationFormat>On-screen Show (4:3)</PresentationFormat>
  <Paragraphs>129</Paragraphs>
  <Slides>13</Slides>
  <Notes>13</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Schoolbook</vt:lpstr>
      <vt:lpstr>Office Theme</vt:lpstr>
      <vt:lpstr>PowerPoint Presentation</vt:lpstr>
      <vt:lpstr>Managing your essay</vt:lpstr>
      <vt:lpstr>Stages of work</vt:lpstr>
      <vt:lpstr>Stages of work</vt:lpstr>
      <vt:lpstr>1. Considering the question (10%)</vt:lpstr>
      <vt:lpstr>2. Researching (40%)</vt:lpstr>
      <vt:lpstr>3. Writing and revision (40%)</vt:lpstr>
      <vt:lpstr>4. Check (10%)</vt:lpstr>
      <vt:lpstr>Your time plan - summary</vt:lpstr>
      <vt:lpstr>Further resources</vt:lpstr>
      <vt:lpstr>Managing your essay</vt:lpstr>
      <vt:lpstr>Get in touch…</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Copping</dc:creator>
  <cp:lastModifiedBy>Tracey Ashmore</cp:lastModifiedBy>
  <cp:revision>118</cp:revision>
  <dcterms:created xsi:type="dcterms:W3CDTF">2020-05-07T08:56:05Z</dcterms:created>
  <dcterms:modified xsi:type="dcterms:W3CDTF">2022-08-02T09:27:06Z</dcterms:modified>
</cp:coreProperties>
</file>