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7200900" cy="756126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574" y="90"/>
      </p:cViewPr>
      <p:guideLst>
        <p:guide orient="horz" pos="2382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2348893"/>
            <a:ext cx="6120765" cy="16207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4284716"/>
            <a:ext cx="504063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97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80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11764" y="334306"/>
            <a:ext cx="1275159" cy="71131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3786" y="334306"/>
            <a:ext cx="3707963" cy="71131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57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99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821" y="4858812"/>
            <a:ext cx="6120765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821" y="3204786"/>
            <a:ext cx="6120765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59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3786" y="1944575"/>
            <a:ext cx="2491561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5362" y="1944575"/>
            <a:ext cx="2491562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7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302801"/>
            <a:ext cx="648081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692533"/>
            <a:ext cx="3181648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" y="2397901"/>
            <a:ext cx="3181648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957" y="1692533"/>
            <a:ext cx="3182898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957" y="2397901"/>
            <a:ext cx="3182898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41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279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63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6" y="301050"/>
            <a:ext cx="2369046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2" y="301051"/>
            <a:ext cx="4025503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6" y="1582265"/>
            <a:ext cx="2369046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3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427" y="5292884"/>
            <a:ext cx="43205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427" y="675613"/>
            <a:ext cx="432054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427" y="5917739"/>
            <a:ext cx="43205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70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0045" y="302801"/>
            <a:ext cx="6480810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1764295"/>
            <a:ext cx="6480810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045" y="7008171"/>
            <a:ext cx="168021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4D00C-EC3A-4DAC-AE74-C9121D9833B5}" type="datetimeFigureOut">
              <a:rPr lang="en-GB" smtClean="0"/>
              <a:t>13/09/2022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60308" y="7008171"/>
            <a:ext cx="228028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0645" y="7008171"/>
            <a:ext cx="168021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79ACC-B343-4DD7-AC4A-02B7C88264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34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4.png"/><Relationship Id="rId7" Type="http://schemas.openxmlformats.org/officeDocument/2006/relationships/image" Target="../media/image5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tiff"/><Relationship Id="rId4" Type="http://schemas.openxmlformats.org/officeDocument/2006/relationships/image" Target="../media/image2.emf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 cstate="print"/>
          <a:srcRect l="2018" t="6865" r="36403" b="6865"/>
          <a:stretch/>
        </p:blipFill>
        <p:spPr bwMode="auto">
          <a:xfrm>
            <a:off x="1833270" y="6593932"/>
            <a:ext cx="1767180" cy="494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3642064" y="1663703"/>
            <a:ext cx="3562351" cy="40010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1000" b="1" spc="-79" dirty="0">
                <a:latin typeface="Century Schoolbook" panose="02040604050505020304" pitchFamily="18" charset="0"/>
                <a:cs typeface="Times New Roman" panose="02020603050405020304" pitchFamily="18" charset="0"/>
              </a:rPr>
              <a:t>Using proportional sets to calculate equivalent amounts, strengths and substitutes.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642064" y="2"/>
            <a:ext cx="3576638" cy="16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>
              <a:lnSpc>
                <a:spcPts val="1800"/>
              </a:lnSpc>
            </a:pPr>
            <a:endParaRPr lang="en-GB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26950" y="128591"/>
            <a:ext cx="702872" cy="653386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GB" sz="3600" dirty="0">
              <a:solidFill>
                <a:srgbClr val="194F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42064" y="2"/>
            <a:ext cx="3576638" cy="16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>
              <a:lnSpc>
                <a:spcPts val="1800"/>
              </a:lnSpc>
            </a:pPr>
            <a:endParaRPr lang="en-GB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26950" y="128589"/>
            <a:ext cx="702872" cy="653392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3600" dirty="0">
              <a:solidFill>
                <a:srgbClr val="194F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42064" y="2"/>
            <a:ext cx="3576638" cy="16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>
              <a:lnSpc>
                <a:spcPts val="1800"/>
              </a:lnSpc>
            </a:pPr>
            <a:endParaRPr lang="en-GB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26950" y="128589"/>
            <a:ext cx="702872" cy="653392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GB" sz="3600" dirty="0">
              <a:solidFill>
                <a:srgbClr val="194F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42064" y="2"/>
            <a:ext cx="3576638" cy="16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>
              <a:lnSpc>
                <a:spcPts val="1800"/>
              </a:lnSpc>
            </a:pPr>
            <a:endParaRPr lang="en-GB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26950" y="128589"/>
            <a:ext cx="702872" cy="653392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GB" sz="3600" dirty="0">
              <a:solidFill>
                <a:srgbClr val="194F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42065" y="2"/>
            <a:ext cx="3571875" cy="1633538"/>
          </a:xfrm>
          <a:prstGeom prst="rect">
            <a:avLst/>
          </a:prstGeom>
          <a:solidFill>
            <a:srgbClr val="B4BD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642064" y="2"/>
            <a:ext cx="3576638" cy="16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rtlCol="0" anchor="ctr"/>
          <a:lstStyle/>
          <a:p>
            <a:pPr>
              <a:lnSpc>
                <a:spcPts val="1800"/>
              </a:lnSpc>
            </a:pPr>
            <a:endParaRPr lang="en-GB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36687" y="811925"/>
            <a:ext cx="3467101" cy="784818"/>
          </a:xfrm>
          <a:prstGeom prst="rect">
            <a:avLst/>
          </a:prstGeom>
        </p:spPr>
        <p:txBody>
          <a:bodyPr wrap="square" lIns="91428" tIns="45714" rIns="91428" bIns="45714">
            <a:spAutoFit/>
          </a:bodyPr>
          <a:lstStyle/>
          <a:p>
            <a:pPr>
              <a:lnSpc>
                <a:spcPts val="1800"/>
              </a:lnSpc>
            </a:pPr>
            <a:r>
              <a:rPr lang="en-GB" sz="19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A GLANCE/</a:t>
            </a:r>
          </a:p>
          <a:p>
            <a:pPr>
              <a:lnSpc>
                <a:spcPts val="1800"/>
              </a:lnSpc>
            </a:pPr>
            <a:r>
              <a:rPr lang="en-GB" sz="19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PHARMACY CALCULATIONS</a:t>
            </a:r>
          </a:p>
          <a:p>
            <a:pPr>
              <a:lnSpc>
                <a:spcPts val="1800"/>
              </a:lnSpc>
            </a:pPr>
            <a:r>
              <a:rPr lang="en-GB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1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1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sz="19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/>
              </a:rPr>
              <a:t>= </a:t>
            </a:r>
            <a:r>
              <a:rPr lang="en-GB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1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GB" sz="1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26950" y="128589"/>
            <a:ext cx="702872" cy="653392"/>
          </a:xfrm>
          <a:prstGeom prst="rect">
            <a:avLst/>
          </a:prstGeom>
          <a:noFill/>
          <a:ln>
            <a:noFill/>
          </a:ln>
        </p:spPr>
        <p:txBody>
          <a:bodyPr wrap="square" lIns="91428" tIns="45714" rIns="91428" bIns="45714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GB" sz="3600" dirty="0">
              <a:solidFill>
                <a:srgbClr val="194F7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001868" y="6724277"/>
                <a:ext cx="851952" cy="385484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15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300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𝑔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1868" y="6724277"/>
                <a:ext cx="851952" cy="38548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261" y="1981203"/>
            <a:ext cx="2592303" cy="1854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642065" y="3924302"/>
            <a:ext cx="3567111" cy="2604579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Proportional sets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=C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is used to calculate an unknown quantity where two solutions/mixtures are proportional … 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= Concentration/amount (start) and Volume (start) 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= Concentration/amount (final) and Volume (final)</a:t>
            </a:r>
          </a:p>
          <a:p>
            <a:pPr>
              <a:spcAft>
                <a:spcPts val="600"/>
              </a:spcAft>
            </a:pPr>
            <a:r>
              <a:rPr lang="en-GB" sz="1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1. Amounts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Calculating how much ingredient is contained in a different volume of the same concentration.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1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I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f a 300mL bottle of a product contains 15g of ingredient A, how much will contained in a 5mL spoonful?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40349" y="6512936"/>
            <a:ext cx="3373578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25" y="174383"/>
            <a:ext cx="1758285" cy="540484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63625" y="280200"/>
            <a:ext cx="3362252" cy="3759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2" tIns="49782" rIns="99562" bIns="49782" spcCol="0" rtlCol="0" anchor="ctr"/>
          <a:lstStyle/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4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Learning Advisory Service</a:t>
            </a:r>
          </a:p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1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us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come and see us if you need any academic advice or guidance.</a:t>
            </a:r>
          </a:p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0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Canterbury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offices are next to Santander Bank</a:t>
            </a:r>
          </a:p>
          <a:p>
            <a:pPr>
              <a:spcBef>
                <a:spcPts val="653"/>
              </a:spcBef>
            </a:pPr>
            <a:r>
              <a:rPr lang="en-GB" sz="10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to Friday, 09.00 – 17.00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  learning@kent.ac.uk 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  01227 824016</a:t>
            </a:r>
          </a:p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0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Medway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based in room G0-09, in the Gillingham Building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in room DB034, in the Drill Hall Library.</a:t>
            </a:r>
          </a:p>
          <a:p>
            <a:pPr>
              <a:spcBef>
                <a:spcPts val="653"/>
              </a:spcBef>
            </a:pPr>
            <a:r>
              <a:rPr lang="en-GB" sz="10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 to Friday, 09.00 – 17.00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E:  learningmedway@kent.ac.uk 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T:  01634 888884</a:t>
            </a:r>
          </a:p>
          <a:p>
            <a:pPr>
              <a:spcBef>
                <a:spcPts val="653"/>
              </a:spcBef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Student Learning Advisory Service (SLAS) is part of the</a:t>
            </a:r>
          </a:p>
          <a:p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for the Enhancement of Learning and Teaching (UELT)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9616" y="6264491"/>
            <a:ext cx="3410280" cy="262119"/>
          </a:xfrm>
          <a:prstGeom prst="rect">
            <a:avLst/>
          </a:prstGeom>
        </p:spPr>
        <p:txBody>
          <a:bodyPr wrap="none" lIns="99562" tIns="49782" rIns="99562" bIns="49782">
            <a:spAutoFit/>
          </a:bodyPr>
          <a:lstStyle/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05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www.kent.ac.uk/student-learning-advisory-service</a:t>
            </a:r>
          </a:p>
        </p:txBody>
      </p:sp>
      <p:pic>
        <p:nvPicPr>
          <p:cNvPr id="2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81" y="6600324"/>
            <a:ext cx="177879" cy="18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81" y="6871303"/>
            <a:ext cx="177879" cy="181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ectangle 24"/>
          <p:cNvSpPr/>
          <p:nvPr/>
        </p:nvSpPr>
        <p:spPr>
          <a:xfrm>
            <a:off x="394948" y="6563566"/>
            <a:ext cx="746104" cy="254431"/>
          </a:xfrm>
          <a:prstGeom prst="rect">
            <a:avLst/>
          </a:prstGeom>
        </p:spPr>
        <p:txBody>
          <a:bodyPr wrap="none" lIns="99562" tIns="49782" rIns="99562" bIns="49782">
            <a:spAutoFit/>
          </a:bodyPr>
          <a:lstStyle/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000" b="1" dirty="0" err="1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kent.slas</a:t>
            </a:r>
            <a:endParaRPr lang="en-GB" sz="1000" b="1" dirty="0">
              <a:solidFill>
                <a:srgbClr val="BEA0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9062" y="6782003"/>
            <a:ext cx="1122810" cy="254431"/>
          </a:xfrm>
          <a:prstGeom prst="rect">
            <a:avLst/>
          </a:prstGeom>
        </p:spPr>
        <p:txBody>
          <a:bodyPr wrap="none" lIns="99562" tIns="49782" rIns="99562" bIns="49782">
            <a:spAutoFit/>
          </a:bodyPr>
          <a:lstStyle/>
          <a:p>
            <a:pPr>
              <a:spcBef>
                <a:spcPts val="653"/>
              </a:spcBef>
              <a:spcAft>
                <a:spcPts val="653"/>
              </a:spcAft>
            </a:pPr>
            <a:r>
              <a:rPr lang="en-GB" sz="10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GB" sz="1000" b="1" dirty="0" err="1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unikentSLAS</a:t>
            </a:r>
            <a:endParaRPr lang="en-GB" sz="1000" b="1" dirty="0">
              <a:solidFill>
                <a:srgbClr val="BEA0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38792" y="4183727"/>
            <a:ext cx="3397212" cy="1295735"/>
          </a:xfrm>
          <a:prstGeom prst="rect">
            <a:avLst/>
          </a:prstGeom>
        </p:spPr>
        <p:txBody>
          <a:bodyPr wrap="square" lIns="99562" tIns="49782" rIns="99562" bIns="49782">
            <a:spAutoFit/>
          </a:bodyPr>
          <a:lstStyle/>
          <a:p>
            <a:pPr>
              <a:spcAft>
                <a:spcPts val="653"/>
              </a:spcAft>
            </a:pPr>
            <a:r>
              <a:rPr lang="en-GB" sz="1200" b="1" dirty="0">
                <a:solidFill>
                  <a:srgbClr val="BEA0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</a:p>
          <a:p>
            <a:pPr>
              <a:spcAft>
                <a:spcPts val="653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All materials checked by Dr Scott Wildman, Dr Cleopatra Branch, Jerome Durodie and Andrew Lea, Medway School of Pharmacy, Anson Building, Central Avenue, Chatham Maritime, Chatham, Kent. ME4 4TB.</a:t>
            </a:r>
          </a:p>
          <a:p>
            <a:pPr>
              <a:spcAft>
                <a:spcPts val="653"/>
              </a:spcAft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This leaflet has been produced in conjunction with sigma Mathematics Support Centre </a:t>
            </a:r>
          </a:p>
        </p:txBody>
      </p:sp>
      <p:pic>
        <p:nvPicPr>
          <p:cNvPr id="28" name="Picture 17" descr="http://www.coventry.ac.uk/Global/03%20Study%20section%20assets/Student%20support/academic%20support/Sigma%20Network%20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880" y="5560277"/>
            <a:ext cx="1255824" cy="50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0" descr="Image result for creative commons license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68" y="5639723"/>
            <a:ext cx="954867" cy="341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48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88326" y="2707812"/>
            <a:ext cx="3367286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49959" y="3004930"/>
                <a:ext cx="1475007" cy="242689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</a:rPr>
                        <m:t>2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×500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=10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GB" sz="1000">
                          <a:latin typeface="Cambria Math"/>
                          <a:ea typeface="Cambria Math"/>
                        </a:rPr>
                        <m:t>mL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000" i="1" baseline="30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959" y="3004930"/>
                <a:ext cx="1475007" cy="242689"/>
              </a:xfrm>
              <a:prstGeom prst="rect">
                <a:avLst/>
              </a:prstGeom>
              <a:blipFill rotWithShape="1">
                <a:blip r:embed="rId2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198283" y="347303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0989" y="377201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8796" y="128440"/>
            <a:ext cx="3370450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34704" y="374687"/>
                <a:ext cx="1345613" cy="384523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15×5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300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𝟐𝟓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𝒈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704" y="374687"/>
                <a:ext cx="1345613" cy="38452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6905" y="3214067"/>
            <a:ext cx="3557590" cy="1196327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2. Equivalent Strengths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Converting from one measure of strength to another.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1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What is 1 part in 20 expressed as a percentage?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442372" y="4626692"/>
                <a:ext cx="733650" cy="381445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20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2372" y="4626692"/>
                <a:ext cx="733650" cy="38144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123701" y="4410095"/>
            <a:ext cx="3374298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82655" y="5428002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3654" y="5199762"/>
            <a:ext cx="3374345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98218" y="5430253"/>
                <a:ext cx="1023665" cy="381445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100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20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𝟓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8218" y="5430253"/>
                <a:ext cx="1023665" cy="38144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46432" y="5911719"/>
            <a:ext cx="3530600" cy="721254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2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What is 0.25% expressed as a ratio strength?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466571" y="6861887"/>
                <a:ext cx="691075" cy="384586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0.25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100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571" y="6861887"/>
                <a:ext cx="691075" cy="3845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28844" y="6634792"/>
            <a:ext cx="3370401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91149" y="115742"/>
            <a:ext cx="3365685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379547" y="349287"/>
                <a:ext cx="1942956" cy="381509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100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0.25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=400=1 </m:t>
                      </m:r>
                      <m:r>
                        <m:rPr>
                          <m:sty m:val="p"/>
                        </m:rPr>
                        <a:rPr lang="en-GB" sz="1000">
                          <a:latin typeface="Cambria Math"/>
                          <a:ea typeface="Cambria Math"/>
                        </a:rPr>
                        <m:t>part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1000">
                          <a:latin typeface="Cambria Math"/>
                          <a:ea typeface="Cambria Math"/>
                        </a:rPr>
                        <m:t>in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400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547" y="349287"/>
                <a:ext cx="1942956" cy="3815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35319" y="840399"/>
            <a:ext cx="3559179" cy="873955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2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If a 15mL dose of a product contains 300mg of ingredient B, how much will be contained in 500mL 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317327" y="1955294"/>
                <a:ext cx="988207" cy="385484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300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15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 (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𝑚𝑔</m:t>
                          </m:r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500</m:t>
                          </m:r>
                        </m:den>
                      </m:f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7327" y="1955294"/>
                <a:ext cx="988207" cy="38548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27255" y="1719409"/>
            <a:ext cx="3371992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/v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7208" y="2502110"/>
            <a:ext cx="3370793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39403" y="2740903"/>
                <a:ext cx="2167183" cy="384586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300×500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15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=10,000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𝑚𝑔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𝟏𝟎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𝒈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03" y="2740903"/>
                <a:ext cx="2167183" cy="3845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751775" y="2736844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96984" y="827698"/>
            <a:ext cx="3458629" cy="189197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3. Substitute Quantities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Calculate the quantity of a concentration needed to produce a different final desired concentration and volume (a serial dilution).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1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How much 10% solution is needed to make up 500mL of a 2% solution?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NB: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In this case we 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46273" y="3716212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87142" y="3491369"/>
            <a:ext cx="3368468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648051" y="3730165"/>
                <a:ext cx="1473340" cy="384523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2×500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10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𝟏𝟎𝟎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𝒎𝑳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051" y="3730165"/>
                <a:ext cx="1473340" cy="384523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596984" y="4203326"/>
            <a:ext cx="3458629" cy="873962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Example 2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How much 5% solution is needed to make up 80ml of a 0.4% solution?</a:t>
            </a:r>
          </a:p>
          <a:p>
            <a:pPr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Method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688326" y="5078803"/>
            <a:ext cx="3367286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1: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Use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1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= c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x v</a:t>
            </a:r>
            <a:r>
              <a:rPr lang="en-GB" sz="1000" baseline="-25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2 </a:t>
            </a: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670525" y="5381170"/>
                <a:ext cx="1430123" cy="242689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</a:rPr>
                        <m:t>0.4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×80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=5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 (</m:t>
                      </m:r>
                      <m:r>
                        <m:rPr>
                          <m:sty m:val="p"/>
                        </m:rPr>
                        <a:rPr lang="en-GB" sz="1000">
                          <a:latin typeface="Cambria Math"/>
                          <a:ea typeface="Cambria Math"/>
                        </a:rPr>
                        <m:t>mL</m:t>
                      </m:r>
                      <m:r>
                        <a:rPr lang="en-GB" sz="100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sz="1000" i="1" baseline="30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0525" y="5381170"/>
                <a:ext cx="1430123" cy="242689"/>
              </a:xfrm>
              <a:prstGeom prst="rect">
                <a:avLst/>
              </a:prstGeom>
              <a:blipFill rotWithShape="1">
                <a:blip r:embed="rId11"/>
                <a:stretch>
                  <a:fillRect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5933572" y="6108209"/>
            <a:ext cx="396250" cy="415492"/>
          </a:xfrm>
          <a:prstGeom prst="rect">
            <a:avLst/>
          </a:prstGeom>
          <a:noFill/>
        </p:spPr>
        <p:txBody>
          <a:bodyPr wrap="none" lIns="91428" tIns="45714" rIns="91428" bIns="45714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sym typeface="Wingdings"/>
              </a:rPr>
              <a:t>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687142" y="5867611"/>
            <a:ext cx="3368468" cy="707885"/>
          </a:xfrm>
          <a:prstGeom prst="rect">
            <a:avLst/>
          </a:prstGeom>
          <a:noFill/>
          <a:ln>
            <a:solidFill>
              <a:srgbClr val="194F77"/>
            </a:solidFill>
          </a:ln>
        </p:spPr>
        <p:txBody>
          <a:bodyPr wrap="square" lIns="91428" tIns="45714" rIns="91428" bIns="45714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Step 2: 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Transpose for </a:t>
            </a:r>
            <a:r>
              <a:rPr lang="en-GB" sz="1000" i="1" dirty="0">
                <a:latin typeface="Times New Roman" panose="02020603050405020304" pitchFamily="18" charset="0"/>
                <a:ea typeface="SimSun" pitchFamily="2" charset="-122"/>
                <a:cs typeface="Times New Roman" panose="02020603050405020304" pitchFamily="18" charset="0"/>
              </a:rPr>
              <a:t>x</a:t>
            </a:r>
            <a:r>
              <a:rPr lang="en-GB" sz="10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 and solve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b="1" dirty="0">
              <a:latin typeface="Arial" panose="020B0604020202020204" pitchFamily="34" charset="0"/>
              <a:ea typeface="SimSun" pitchFamily="2" charset="-122"/>
              <a:cs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GB" sz="1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663785" y="6116909"/>
                <a:ext cx="1469043" cy="381509"/>
              </a:xfrm>
              <a:prstGeom prst="rect">
                <a:avLst/>
              </a:prstGeom>
              <a:noFill/>
            </p:spPr>
            <p:txBody>
              <a:bodyPr wrap="none" lIns="91428" tIns="45714" rIns="91428" bIns="45714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i="1"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0.4×80</m:t>
                          </m:r>
                        </m:num>
                        <m:den>
                          <m:r>
                            <a:rPr lang="en-GB" sz="1000" i="1">
                              <a:latin typeface="Cambria Math"/>
                              <a:ea typeface="Cambria Math"/>
                            </a:rPr>
                            <m:t>5</m:t>
                          </m:r>
                        </m:den>
                      </m:f>
                      <m:r>
                        <a:rPr lang="en-GB" sz="10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GB" sz="1000" b="1" i="1">
                          <a:latin typeface="Cambria Math"/>
                          <a:ea typeface="Cambria Math"/>
                        </a:rPr>
                        <m:t>𝒎𝑳</m:t>
                      </m:r>
                    </m:oMath>
                  </m:oMathPara>
                </a14:m>
                <a:endParaRPr lang="en-GB" sz="1000" b="1" i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3785" y="6116909"/>
                <a:ext cx="1469043" cy="3815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48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625</Words>
  <Application>Microsoft Office PowerPoint</Application>
  <PresentationFormat>Custom</PresentationFormat>
  <Paragraphs>104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Cambria Math</vt:lpstr>
      <vt:lpstr>Century Schoolbook</vt:lpstr>
      <vt:lpstr>Times New Roman</vt:lpstr>
      <vt:lpstr>Office Theme</vt:lpstr>
      <vt:lpstr>PowerPoint Presentation</vt:lpstr>
      <vt:lpstr>PowerPoint Presentation</vt:lpstr>
    </vt:vector>
  </TitlesOfParts>
  <Company>University of Kent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mc396</dc:creator>
  <cp:lastModifiedBy>Tracey Ashmore</cp:lastModifiedBy>
  <cp:revision>7</cp:revision>
  <cp:lastPrinted>2015-05-21T08:56:25Z</cp:lastPrinted>
  <dcterms:created xsi:type="dcterms:W3CDTF">2015-05-21T08:36:44Z</dcterms:created>
  <dcterms:modified xsi:type="dcterms:W3CDTF">2022-09-13T14:32:54Z</dcterms:modified>
</cp:coreProperties>
</file>