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0"/>
  </p:notesMasterIdLst>
  <p:sldIdLst>
    <p:sldId id="265" r:id="rId2"/>
    <p:sldId id="266" r:id="rId3"/>
    <p:sldId id="312" r:id="rId4"/>
    <p:sldId id="322" r:id="rId5"/>
    <p:sldId id="267" r:id="rId6"/>
    <p:sldId id="315" r:id="rId7"/>
    <p:sldId id="313" r:id="rId8"/>
    <p:sldId id="314" r:id="rId9"/>
    <p:sldId id="316" r:id="rId10"/>
    <p:sldId id="288" r:id="rId11"/>
    <p:sldId id="317" r:id="rId12"/>
    <p:sldId id="320" r:id="rId13"/>
    <p:sldId id="318" r:id="rId14"/>
    <p:sldId id="319" r:id="rId15"/>
    <p:sldId id="321" r:id="rId16"/>
    <p:sldId id="270" r:id="rId17"/>
    <p:sldId id="279" r:id="rId18"/>
    <p:sldId id="271"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Century Schoolbook" panose="02040604050505020304" pitchFamily="18" charset="0"/>
      <p:regular r:id="rId27"/>
      <p:bold r:id="rId28"/>
      <p:italic r:id="rId29"/>
      <p:boldItalic r:id="rId3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DD"/>
    <a:srgbClr val="FFFDD0"/>
    <a:srgbClr val="FFFEEF"/>
    <a:srgbClr val="5C2E00"/>
    <a:srgbClr val="777777"/>
    <a:srgbClr val="FF9021"/>
    <a:srgbClr val="B45A00"/>
    <a:srgbClr val="3E1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836" autoAdjust="0"/>
    <p:restoredTop sz="80758" autoAdjust="0"/>
  </p:normalViewPr>
  <p:slideViewPr>
    <p:cSldViewPr snapToGrid="0">
      <p:cViewPr varScale="1">
        <p:scale>
          <a:sx n="58" d="100"/>
          <a:sy n="58" d="100"/>
        </p:scale>
        <p:origin x="11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4E31F-DEE9-41A4-B5F9-5CDB68AC85F1}" type="datetimeFigureOut">
              <a:rPr lang="en-GB" smtClean="0"/>
              <a:t>18/02/2022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D73FA-CBC3-4E8E-AB7E-D17E626C479F}" type="slidenum">
              <a:rPr lang="en-GB" smtClean="0"/>
              <a:t>‹#›</a:t>
            </a:fld>
            <a:endParaRPr lang="en-GB"/>
          </a:p>
        </p:txBody>
      </p:sp>
    </p:spTree>
    <p:extLst>
      <p:ext uri="{BB962C8B-B14F-4D97-AF65-F5344CB8AC3E}">
        <p14:creationId xmlns:p14="http://schemas.microsoft.com/office/powerpoint/2010/main" val="394565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learning@kent.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TB 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Hello and welcome to this short tutorial on how to write an introduction for an essay.</a:t>
            </a:r>
          </a:p>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a:t>
            </a:fld>
            <a:endParaRPr lang="en-GB"/>
          </a:p>
        </p:txBody>
      </p:sp>
    </p:spTree>
    <p:extLst>
      <p:ext uri="{BB962C8B-B14F-4D97-AF65-F5344CB8AC3E}">
        <p14:creationId xmlns:p14="http://schemas.microsoft.com/office/powerpoint/2010/main" val="137346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10</a:t>
            </a:fld>
            <a:endParaRPr lang="en-GB"/>
          </a:p>
        </p:txBody>
      </p:sp>
    </p:spTree>
    <p:extLst>
      <p:ext uri="{BB962C8B-B14F-4D97-AF65-F5344CB8AC3E}">
        <p14:creationId xmlns:p14="http://schemas.microsoft.com/office/powerpoint/2010/main" val="273189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11</a:t>
            </a:fld>
            <a:endParaRPr lang="en-GB"/>
          </a:p>
        </p:txBody>
      </p:sp>
    </p:spTree>
    <p:extLst>
      <p:ext uri="{BB962C8B-B14F-4D97-AF65-F5344CB8AC3E}">
        <p14:creationId xmlns:p14="http://schemas.microsoft.com/office/powerpoint/2010/main" val="125236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12</a:t>
            </a:fld>
            <a:endParaRPr lang="en-GB"/>
          </a:p>
        </p:txBody>
      </p:sp>
    </p:spTree>
    <p:extLst>
      <p:ext uri="{BB962C8B-B14F-4D97-AF65-F5344CB8AC3E}">
        <p14:creationId xmlns:p14="http://schemas.microsoft.com/office/powerpoint/2010/main" val="3356040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13</a:t>
            </a:fld>
            <a:endParaRPr lang="en-GB"/>
          </a:p>
        </p:txBody>
      </p:sp>
    </p:spTree>
    <p:extLst>
      <p:ext uri="{BB962C8B-B14F-4D97-AF65-F5344CB8AC3E}">
        <p14:creationId xmlns:p14="http://schemas.microsoft.com/office/powerpoint/2010/main" val="3061574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14</a:t>
            </a:fld>
            <a:endParaRPr lang="en-GB"/>
          </a:p>
        </p:txBody>
      </p:sp>
    </p:spTree>
    <p:extLst>
      <p:ext uri="{BB962C8B-B14F-4D97-AF65-F5344CB8AC3E}">
        <p14:creationId xmlns:p14="http://schemas.microsoft.com/office/powerpoint/2010/main" val="1081912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15</a:t>
            </a:fld>
            <a:endParaRPr lang="en-GB"/>
          </a:p>
        </p:txBody>
      </p:sp>
    </p:spTree>
    <p:extLst>
      <p:ext uri="{BB962C8B-B14F-4D97-AF65-F5344CB8AC3E}">
        <p14:creationId xmlns:p14="http://schemas.microsoft.com/office/powerpoint/2010/main" val="3331428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TB 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You should now understand what makes a good introduction… and be able to write a good introduction to any essay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If there’s anything you don’t understand please book an appointment, or contact us at </a:t>
            </a:r>
            <a:r>
              <a:rPr lang="en-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learning@kent.ac.uk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16</a:t>
            </a:fld>
            <a:endParaRPr lang="en-GB"/>
          </a:p>
        </p:txBody>
      </p:sp>
    </p:spTree>
    <p:extLst>
      <p:ext uri="{BB962C8B-B14F-4D97-AF65-F5344CB8AC3E}">
        <p14:creationId xmlns:p14="http://schemas.microsoft.com/office/powerpoint/2010/main" val="1880448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2BD73FA-CBC3-4E8E-AB7E-D17E626C479F}" type="slidenum">
              <a:rPr lang="en-GB" smtClean="0"/>
              <a:t>17</a:t>
            </a:fld>
            <a:endParaRPr lang="en-GB"/>
          </a:p>
        </p:txBody>
      </p:sp>
    </p:spTree>
    <p:extLst>
      <p:ext uri="{BB962C8B-B14F-4D97-AF65-F5344CB8AC3E}">
        <p14:creationId xmlns:p14="http://schemas.microsoft.com/office/powerpoint/2010/main" val="155998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18</a:t>
            </a:fld>
            <a:endParaRPr lang="en-GB"/>
          </a:p>
        </p:txBody>
      </p:sp>
    </p:spTree>
    <p:extLst>
      <p:ext uri="{BB962C8B-B14F-4D97-AF65-F5344CB8AC3E}">
        <p14:creationId xmlns:p14="http://schemas.microsoft.com/office/powerpoint/2010/main" val="384376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2</a:t>
            </a:fld>
            <a:endParaRPr lang="en-GB"/>
          </a:p>
        </p:txBody>
      </p:sp>
    </p:spTree>
    <p:extLst>
      <p:ext uri="{BB962C8B-B14F-4D97-AF65-F5344CB8AC3E}">
        <p14:creationId xmlns:p14="http://schemas.microsoft.com/office/powerpoint/2010/main" val="3759623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3</a:t>
            </a:fld>
            <a:endParaRPr lang="en-GB"/>
          </a:p>
        </p:txBody>
      </p:sp>
    </p:spTree>
    <p:extLst>
      <p:ext uri="{BB962C8B-B14F-4D97-AF65-F5344CB8AC3E}">
        <p14:creationId xmlns:p14="http://schemas.microsoft.com/office/powerpoint/2010/main" val="376913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4</a:t>
            </a:fld>
            <a:endParaRPr lang="en-GB"/>
          </a:p>
        </p:txBody>
      </p:sp>
    </p:spTree>
    <p:extLst>
      <p:ext uri="{BB962C8B-B14F-4D97-AF65-F5344CB8AC3E}">
        <p14:creationId xmlns:p14="http://schemas.microsoft.com/office/powerpoint/2010/main" val="3518414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5</a:t>
            </a:fld>
            <a:endParaRPr lang="en-GB"/>
          </a:p>
        </p:txBody>
      </p:sp>
    </p:spTree>
    <p:extLst>
      <p:ext uri="{BB962C8B-B14F-4D97-AF65-F5344CB8AC3E}">
        <p14:creationId xmlns:p14="http://schemas.microsoft.com/office/powerpoint/2010/main" val="117696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6</a:t>
            </a:fld>
            <a:endParaRPr lang="en-GB"/>
          </a:p>
        </p:txBody>
      </p:sp>
    </p:spTree>
    <p:extLst>
      <p:ext uri="{BB962C8B-B14F-4D97-AF65-F5344CB8AC3E}">
        <p14:creationId xmlns:p14="http://schemas.microsoft.com/office/powerpoint/2010/main" val="1920506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7</a:t>
            </a:fld>
            <a:endParaRPr lang="en-GB"/>
          </a:p>
        </p:txBody>
      </p:sp>
    </p:spTree>
    <p:extLst>
      <p:ext uri="{BB962C8B-B14F-4D97-AF65-F5344CB8AC3E}">
        <p14:creationId xmlns:p14="http://schemas.microsoft.com/office/powerpoint/2010/main" val="2094359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8</a:t>
            </a:fld>
            <a:endParaRPr lang="en-GB"/>
          </a:p>
        </p:txBody>
      </p:sp>
    </p:spTree>
    <p:extLst>
      <p:ext uri="{BB962C8B-B14F-4D97-AF65-F5344CB8AC3E}">
        <p14:creationId xmlns:p14="http://schemas.microsoft.com/office/powerpoint/2010/main" val="383559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2BD73FA-CBC3-4E8E-AB7E-D17E626C479F}" type="slidenum">
              <a:rPr lang="en-GB" smtClean="0"/>
              <a:t>9</a:t>
            </a:fld>
            <a:endParaRPr lang="en-GB"/>
          </a:p>
        </p:txBody>
      </p:sp>
    </p:spTree>
    <p:extLst>
      <p:ext uri="{BB962C8B-B14F-4D97-AF65-F5344CB8AC3E}">
        <p14:creationId xmlns:p14="http://schemas.microsoft.com/office/powerpoint/2010/main" val="259291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66225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96039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685330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938796-4F51-41B2-83E0-04E4925F4CD9}"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501750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938796-4F51-41B2-83E0-04E4925F4CD9}" type="datetimeFigureOut">
              <a:rPr lang="en-GB" smtClean="0"/>
              <a:t>18/02/2022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41065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938796-4F51-41B2-83E0-04E4925F4CD9}"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30574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938796-4F51-41B2-83E0-04E4925F4CD9}" type="datetimeFigureOut">
              <a:rPr lang="en-GB" smtClean="0"/>
              <a:t>18/02/2022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5164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938796-4F51-41B2-83E0-04E4925F4CD9}" type="datetimeFigureOut">
              <a:rPr lang="en-GB" smtClean="0"/>
              <a:t>18/02/2022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2192405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938796-4F51-41B2-83E0-04E4925F4CD9}" type="datetimeFigureOut">
              <a:rPr lang="en-GB" smtClean="0"/>
              <a:t>18/02/2022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328609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38796-4F51-41B2-83E0-04E4925F4CD9}"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120884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938796-4F51-41B2-83E0-04E4925F4CD9}" type="datetimeFigureOut">
              <a:rPr lang="en-GB" smtClean="0"/>
              <a:t>18/02/2022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8C632D-7DBE-4534-8DFC-547A3DE1EDBD}" type="slidenum">
              <a:rPr lang="en-GB" smtClean="0"/>
              <a:t>‹#›</a:t>
            </a:fld>
            <a:endParaRPr lang="en-GB"/>
          </a:p>
        </p:txBody>
      </p:sp>
    </p:spTree>
    <p:extLst>
      <p:ext uri="{BB962C8B-B14F-4D97-AF65-F5344CB8AC3E}">
        <p14:creationId xmlns:p14="http://schemas.microsoft.com/office/powerpoint/2010/main" val="1646073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D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38796-4F51-41B2-83E0-04E4925F4CD9}" type="datetimeFigureOut">
              <a:rPr lang="en-GB" smtClean="0"/>
              <a:t>18/02/2022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8C632D-7DBE-4534-8DFC-547A3DE1EDBD}" type="slidenum">
              <a:rPr lang="en-GB" smtClean="0"/>
              <a:t>‹#›</a:t>
            </a:fld>
            <a:endParaRPr lang="en-GB"/>
          </a:p>
        </p:txBody>
      </p:sp>
    </p:spTree>
    <p:extLst>
      <p:ext uri="{BB962C8B-B14F-4D97-AF65-F5344CB8AC3E}">
        <p14:creationId xmlns:p14="http://schemas.microsoft.com/office/powerpoint/2010/main" val="26966143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learning@kent.ac.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hyperlink" Target="http://www.kent.ac.uk/student-learning-advisory-servic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keyboard&#10;&#10;Description automatically generated">
            <a:extLst>
              <a:ext uri="{FF2B5EF4-FFF2-40B4-BE49-F238E27FC236}">
                <a16:creationId xmlns:a16="http://schemas.microsoft.com/office/drawing/2014/main" id="{81108153-77C8-489F-9451-EC6BA91B228C}"/>
              </a:ext>
            </a:extLst>
          </p:cNvPr>
          <p:cNvPicPr>
            <a:picLocks noChangeAspect="1"/>
          </p:cNvPicPr>
          <p:nvPr/>
        </p:nvPicPr>
        <p:blipFill rotWithShape="1">
          <a:blip r:embed="rId3">
            <a:extLst>
              <a:ext uri="{28A0092B-C50C-407E-A947-70E740481C1C}">
                <a14:useLocalDpi xmlns:a14="http://schemas.microsoft.com/office/drawing/2010/main" val="0"/>
              </a:ext>
            </a:extLst>
          </a:blip>
          <a:srcRect b="19119"/>
          <a:stretch/>
        </p:blipFill>
        <p:spPr>
          <a:xfrm>
            <a:off x="0" y="2947647"/>
            <a:ext cx="9144000" cy="3906005"/>
          </a:xfrm>
          <a:prstGeom prst="rect">
            <a:avLst/>
          </a:prstGeom>
        </p:spPr>
      </p:pic>
      <p:sp>
        <p:nvSpPr>
          <p:cNvPr id="78" name="Rectangle 77">
            <a:extLst>
              <a:ext uri="{FF2B5EF4-FFF2-40B4-BE49-F238E27FC236}">
                <a16:creationId xmlns:a16="http://schemas.microsoft.com/office/drawing/2014/main" id="{D1655A4C-D83C-4230-9EF0-33609FACD9B9}"/>
              </a:ext>
            </a:extLst>
          </p:cNvPr>
          <p:cNvSpPr/>
          <p:nvPr/>
        </p:nvSpPr>
        <p:spPr>
          <a:xfrm>
            <a:off x="3415238" y="6351659"/>
            <a:ext cx="5484065" cy="412934"/>
          </a:xfrm>
          <a:prstGeom prst="rect">
            <a:avLst/>
          </a:prstGeom>
          <a:noFill/>
          <a:ln>
            <a:noFill/>
          </a:ln>
        </p:spPr>
        <p:txBody>
          <a:bodyPr wrap="none">
            <a:spAutoFit/>
          </a:bodyPr>
          <a:lstStyle/>
          <a:p>
            <a:pPr algn="just" fontAlgn="ctr">
              <a:lnSpc>
                <a:spcPts val="2500"/>
              </a:lnSpc>
              <a:spcBef>
                <a:spcPct val="35000"/>
              </a:spcBef>
              <a:buClr>
                <a:schemeClr val="tx2"/>
              </a:buClr>
              <a:buSzPct val="175000"/>
            </a:pPr>
            <a:r>
              <a:rPr lang="en-GB" sz="2000" dirty="0" err="1"/>
              <a:t>www.kent.ac.uk</a:t>
            </a:r>
            <a:r>
              <a:rPr lang="en-GB" sz="2000" dirty="0"/>
              <a:t>/student-learning-advisory-service </a:t>
            </a:r>
            <a:endParaRPr lang="en-US" sz="2000" spc="-100" dirty="0">
              <a:solidFill>
                <a:srgbClr val="003882"/>
              </a:solidFill>
              <a:latin typeface="Calibri" panose="020F0502020204030204" pitchFamily="34" charset="0"/>
              <a:cs typeface="Calibri" panose="020F0502020204030204" pitchFamily="34" charset="0"/>
            </a:endParaRPr>
          </a:p>
        </p:txBody>
      </p:sp>
      <p:pic>
        <p:nvPicPr>
          <p:cNvPr id="79" name="Picture 78" descr="A picture containing drawing&#10;&#10;Description automatically generated">
            <a:extLst>
              <a:ext uri="{FF2B5EF4-FFF2-40B4-BE49-F238E27FC236}">
                <a16:creationId xmlns:a16="http://schemas.microsoft.com/office/drawing/2014/main" id="{3B86DCAB-2CE8-43C1-92C2-74136878DB5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2598" y="1"/>
            <a:ext cx="3582147" cy="1080000"/>
          </a:xfrm>
          <a:prstGeom prst="rect">
            <a:avLst/>
          </a:prstGeom>
        </p:spPr>
      </p:pic>
      <p:sp>
        <p:nvSpPr>
          <p:cNvPr id="80" name="TextBox 79">
            <a:extLst>
              <a:ext uri="{FF2B5EF4-FFF2-40B4-BE49-F238E27FC236}">
                <a16:creationId xmlns:a16="http://schemas.microsoft.com/office/drawing/2014/main" id="{23CC9316-F753-44C5-9CC7-A664C2FDC279}"/>
              </a:ext>
            </a:extLst>
          </p:cNvPr>
          <p:cNvSpPr txBox="1"/>
          <p:nvPr/>
        </p:nvSpPr>
        <p:spPr>
          <a:xfrm>
            <a:off x="226717" y="1183909"/>
            <a:ext cx="8722233" cy="1015663"/>
          </a:xfrm>
          <a:prstGeom prst="rect">
            <a:avLst/>
          </a:prstGeom>
          <a:solidFill>
            <a:srgbClr val="FFFDDD"/>
          </a:solidFill>
          <a:ln w="19050">
            <a:solidFill>
              <a:srgbClr val="003882"/>
            </a:solidFill>
          </a:ln>
        </p:spPr>
        <p:txBody>
          <a:bodyPr wrap="square" rtlCol="0">
            <a:spAutoFit/>
          </a:bodyPr>
          <a:lstStyle/>
          <a:p>
            <a:pPr algn="ctr"/>
            <a:r>
              <a:rPr lang="en-GB" sz="6000" b="1" dirty="0">
                <a:latin typeface="Calibri" panose="020F0502020204030204" pitchFamily="34" charset="0"/>
                <a:cs typeface="Calibri" panose="020F0502020204030204" pitchFamily="34" charset="0"/>
              </a:rPr>
              <a:t>Writing </a:t>
            </a:r>
            <a:r>
              <a:rPr lang="en-GB" sz="6000" b="1">
                <a:latin typeface="Calibri" panose="020F0502020204030204" pitchFamily="34" charset="0"/>
                <a:cs typeface="Calibri" panose="020F0502020204030204" pitchFamily="34" charset="0"/>
              </a:rPr>
              <a:t>your introduction</a:t>
            </a:r>
            <a:endParaRPr lang="en-GB" sz="6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762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8F55-265A-4650-A442-3F7996A0DB8C}"/>
              </a:ext>
            </a:extLst>
          </p:cNvPr>
          <p:cNvSpPr>
            <a:spLocks noGrp="1"/>
          </p:cNvSpPr>
          <p:nvPr>
            <p:ph idx="1"/>
          </p:nvPr>
        </p:nvSpPr>
        <p:spPr>
          <a:xfrm>
            <a:off x="215900" y="272377"/>
            <a:ext cx="8801640" cy="6274339"/>
          </a:xfrm>
          <a:solidFill>
            <a:srgbClr val="FFFEEF"/>
          </a:solidFill>
          <a:ln w="19050">
            <a:solidFill>
              <a:schemeClr val="tx1">
                <a:lumMod val="50000"/>
                <a:lumOff val="50000"/>
              </a:schemeClr>
            </a:solidFill>
          </a:ln>
        </p:spPr>
        <p:txBody>
          <a:bodyPr vert="horz" lIns="91440" tIns="45720" rIns="91440" bIns="45720" rtlCol="0">
            <a:noAutofit/>
          </a:bodyPr>
          <a:lstStyle/>
          <a:p>
            <a:pPr marL="0" indent="0">
              <a:buNone/>
            </a:pPr>
            <a:r>
              <a:rPr lang="en-GB" dirty="0">
                <a:latin typeface="+mj-lt"/>
              </a:rPr>
              <a:t>Since essay-based assignments are set by lecturers in the Arts and Social Sciences 75% of the time, it is of vital importance that students learn how to write a good essay. Essays have been used to test students’ knowledge for thousands of years (</a:t>
            </a:r>
            <a:r>
              <a:rPr lang="en-GB" dirty="0" err="1">
                <a:latin typeface="+mj-lt"/>
              </a:rPr>
              <a:t>Greetham</a:t>
            </a:r>
            <a:r>
              <a:rPr lang="en-GB" dirty="0">
                <a:latin typeface="+mj-lt"/>
              </a:rPr>
              <a:t>, 2008); on average a graduate will write 150 essays during their entire educational career (Macmillan, 2016). However, essay writing is an art not a science, so opinions on the essential elements of an excellent essay vary. Cottrell (2008) defines an essay as a structured answer to an academic question, while Bryman (2012) adds that good essays require evidence to support the arguments. This essay analyses opinions on what makes an excellent essay from Fredrickson (2018), Jones (2019) and Grace (2020), particularly  on how arguments should be supported with high-quality evidence and developed incrementally.</a:t>
            </a:r>
          </a:p>
        </p:txBody>
      </p:sp>
    </p:spTree>
    <p:extLst>
      <p:ext uri="{BB962C8B-B14F-4D97-AF65-F5344CB8AC3E}">
        <p14:creationId xmlns:p14="http://schemas.microsoft.com/office/powerpoint/2010/main" val="94450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8F55-265A-4650-A442-3F7996A0DB8C}"/>
              </a:ext>
            </a:extLst>
          </p:cNvPr>
          <p:cNvSpPr>
            <a:spLocks noGrp="1"/>
          </p:cNvSpPr>
          <p:nvPr>
            <p:ph idx="1"/>
          </p:nvPr>
        </p:nvSpPr>
        <p:spPr>
          <a:xfrm>
            <a:off x="215900" y="272377"/>
            <a:ext cx="8801640" cy="6274339"/>
          </a:xfrm>
          <a:solidFill>
            <a:srgbClr val="FFFEEF"/>
          </a:solidFill>
          <a:ln w="19050">
            <a:solidFill>
              <a:schemeClr val="tx1">
                <a:lumMod val="50000"/>
                <a:lumOff val="50000"/>
              </a:schemeClr>
            </a:solidFill>
          </a:ln>
        </p:spPr>
        <p:txBody>
          <a:bodyPr vert="horz" lIns="91440" tIns="45720" rIns="91440" bIns="45720" rtlCol="0">
            <a:noAutofit/>
          </a:bodyPr>
          <a:lstStyle/>
          <a:p>
            <a:pPr marL="0" indent="0">
              <a:buNone/>
            </a:pPr>
            <a:r>
              <a:rPr lang="en-GB" dirty="0">
                <a:solidFill>
                  <a:srgbClr val="0070C0"/>
                </a:solidFill>
                <a:latin typeface="+mj-lt"/>
              </a:rPr>
              <a:t>Since essay-based assignments are set by lecturers in the Arts and Social Sciences 75% of the time, it is of vital importance that students learn how to write a good essay.</a:t>
            </a:r>
            <a:r>
              <a:rPr lang="en-GB" dirty="0">
                <a:latin typeface="+mj-lt"/>
              </a:rPr>
              <a:t> Essays have been used to test students’ knowledge for thousands of years (</a:t>
            </a:r>
            <a:r>
              <a:rPr lang="en-GB" dirty="0" err="1">
                <a:latin typeface="+mj-lt"/>
              </a:rPr>
              <a:t>Greetham</a:t>
            </a:r>
            <a:r>
              <a:rPr lang="en-GB" dirty="0">
                <a:latin typeface="+mj-lt"/>
              </a:rPr>
              <a:t>, 2008); on average a graduate will write 150 essays during their entire educational career (Macmillan, 2016).</a:t>
            </a:r>
            <a:r>
              <a:rPr lang="en-GB" dirty="0">
                <a:solidFill>
                  <a:srgbClr val="0070C0"/>
                </a:solidFill>
                <a:latin typeface="+mj-lt"/>
              </a:rPr>
              <a:t> </a:t>
            </a:r>
            <a:r>
              <a:rPr lang="en-GB" dirty="0">
                <a:latin typeface="+mj-lt"/>
              </a:rPr>
              <a:t>However, essay writing is an art not a science, so opinions on the essential elements of an excellent essay vary. Cottrell (2008) defines an essay as a structured answer to an academic question, while Bryman (2012) adds that good essays require evidence to support the arguments. This essay analyses opinions on what makes an excellent essay from Fredrickson (2018), Jones (2019) and Grace (2020), particularly  on how arguments should be supported with high-quality evidence and developed incrementally.</a:t>
            </a:r>
          </a:p>
        </p:txBody>
      </p:sp>
      <p:sp>
        <p:nvSpPr>
          <p:cNvPr id="12" name="Freeform: Shape 11">
            <a:extLst>
              <a:ext uri="{FF2B5EF4-FFF2-40B4-BE49-F238E27FC236}">
                <a16:creationId xmlns:a16="http://schemas.microsoft.com/office/drawing/2014/main" id="{BECE0C08-7F1C-4CC4-A842-7B67C9102195}"/>
              </a:ext>
            </a:extLst>
          </p:cNvPr>
          <p:cNvSpPr/>
          <p:nvPr/>
        </p:nvSpPr>
        <p:spPr>
          <a:xfrm>
            <a:off x="2959731" y="1478600"/>
            <a:ext cx="2996094" cy="1940471"/>
          </a:xfrm>
          <a:custGeom>
            <a:avLst/>
            <a:gdLst>
              <a:gd name="connsiteX0" fmla="*/ 1339895 w 2996094"/>
              <a:gd name="connsiteY0" fmla="*/ 4 h 1940471"/>
              <a:gd name="connsiteX1" fmla="*/ 1349622 w 2996094"/>
              <a:gd name="connsiteY1" fmla="*/ 593391 h 1940471"/>
              <a:gd name="connsiteX2" fmla="*/ 1291256 w 2996094"/>
              <a:gd name="connsiteY2" fmla="*/ 953315 h 1940471"/>
              <a:gd name="connsiteX3" fmla="*/ 1135614 w 2996094"/>
              <a:gd name="connsiteY3" fmla="*/ 1147868 h 1940471"/>
              <a:gd name="connsiteX4" fmla="*/ 824329 w 2996094"/>
              <a:gd name="connsiteY4" fmla="*/ 1206234 h 1940471"/>
              <a:gd name="connsiteX5" fmla="*/ 493588 w 2996094"/>
              <a:gd name="connsiteY5" fmla="*/ 1206234 h 1940471"/>
              <a:gd name="connsiteX6" fmla="*/ 123937 w 2996094"/>
              <a:gd name="connsiteY6" fmla="*/ 1186779 h 1940471"/>
              <a:gd name="connsiteX7" fmla="*/ 7205 w 2996094"/>
              <a:gd name="connsiteY7" fmla="*/ 1429970 h 1940471"/>
              <a:gd name="connsiteX8" fmla="*/ 46116 w 2996094"/>
              <a:gd name="connsiteY8" fmla="*/ 1712072 h 1940471"/>
              <a:gd name="connsiteX9" fmla="*/ 318490 w 2996094"/>
              <a:gd name="connsiteY9" fmla="*/ 1877443 h 1940471"/>
              <a:gd name="connsiteX10" fmla="*/ 921605 w 2996094"/>
              <a:gd name="connsiteY10" fmla="*/ 1935809 h 1940471"/>
              <a:gd name="connsiteX11" fmla="*/ 1952737 w 2996094"/>
              <a:gd name="connsiteY11" fmla="*/ 1926081 h 1940471"/>
              <a:gd name="connsiteX12" fmla="*/ 2623946 w 2996094"/>
              <a:gd name="connsiteY12" fmla="*/ 1935809 h 1940471"/>
              <a:gd name="connsiteX13" fmla="*/ 2915775 w 2996094"/>
              <a:gd name="connsiteY13" fmla="*/ 1838532 h 1940471"/>
              <a:gd name="connsiteX14" fmla="*/ 2993597 w 2996094"/>
              <a:gd name="connsiteY14" fmla="*/ 1439698 h 1940471"/>
              <a:gd name="connsiteX15" fmla="*/ 2847682 w 2996094"/>
              <a:gd name="connsiteY15" fmla="*/ 1128413 h 1940471"/>
              <a:gd name="connsiteX16" fmla="*/ 2380754 w 2996094"/>
              <a:gd name="connsiteY16" fmla="*/ 1099230 h 1940471"/>
              <a:gd name="connsiteX17" fmla="*/ 1729001 w 2996094"/>
              <a:gd name="connsiteY17" fmla="*/ 1128413 h 1940471"/>
              <a:gd name="connsiteX18" fmla="*/ 1476082 w 2996094"/>
              <a:gd name="connsiteY18" fmla="*/ 1118685 h 1940471"/>
              <a:gd name="connsiteX19" fmla="*/ 1398260 w 2996094"/>
              <a:gd name="connsiteY19" fmla="*/ 583664 h 1940471"/>
              <a:gd name="connsiteX20" fmla="*/ 1339895 w 2996094"/>
              <a:gd name="connsiteY20" fmla="*/ 4 h 194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6094" h="1940471">
                <a:moveTo>
                  <a:pt x="1339895" y="4"/>
                </a:moveTo>
                <a:cubicBezTo>
                  <a:pt x="1331789" y="1625"/>
                  <a:pt x="1357728" y="434506"/>
                  <a:pt x="1349622" y="593391"/>
                </a:cubicBezTo>
                <a:cubicBezTo>
                  <a:pt x="1341516" y="752276"/>
                  <a:pt x="1326924" y="860902"/>
                  <a:pt x="1291256" y="953315"/>
                </a:cubicBezTo>
                <a:cubicBezTo>
                  <a:pt x="1255588" y="1045728"/>
                  <a:pt x="1213435" y="1105715"/>
                  <a:pt x="1135614" y="1147868"/>
                </a:cubicBezTo>
                <a:cubicBezTo>
                  <a:pt x="1057793" y="1190021"/>
                  <a:pt x="931333" y="1196506"/>
                  <a:pt x="824329" y="1206234"/>
                </a:cubicBezTo>
                <a:cubicBezTo>
                  <a:pt x="717325" y="1215962"/>
                  <a:pt x="610320" y="1209477"/>
                  <a:pt x="493588" y="1206234"/>
                </a:cubicBezTo>
                <a:cubicBezTo>
                  <a:pt x="376856" y="1202992"/>
                  <a:pt x="205001" y="1149490"/>
                  <a:pt x="123937" y="1186779"/>
                </a:cubicBezTo>
                <a:cubicBezTo>
                  <a:pt x="42873" y="1224068"/>
                  <a:pt x="20175" y="1342421"/>
                  <a:pt x="7205" y="1429970"/>
                </a:cubicBezTo>
                <a:cubicBezTo>
                  <a:pt x="-5765" y="1517519"/>
                  <a:pt x="-5765" y="1637493"/>
                  <a:pt x="46116" y="1712072"/>
                </a:cubicBezTo>
                <a:cubicBezTo>
                  <a:pt x="97997" y="1786651"/>
                  <a:pt x="172575" y="1840153"/>
                  <a:pt x="318490" y="1877443"/>
                </a:cubicBezTo>
                <a:cubicBezTo>
                  <a:pt x="464405" y="1914733"/>
                  <a:pt x="649231" y="1927703"/>
                  <a:pt x="921605" y="1935809"/>
                </a:cubicBezTo>
                <a:cubicBezTo>
                  <a:pt x="1193979" y="1943915"/>
                  <a:pt x="1669014" y="1926081"/>
                  <a:pt x="1952737" y="1926081"/>
                </a:cubicBezTo>
                <a:cubicBezTo>
                  <a:pt x="2236460" y="1926081"/>
                  <a:pt x="2463440" y="1950400"/>
                  <a:pt x="2623946" y="1935809"/>
                </a:cubicBezTo>
                <a:cubicBezTo>
                  <a:pt x="2784452" y="1921218"/>
                  <a:pt x="2854167" y="1921217"/>
                  <a:pt x="2915775" y="1838532"/>
                </a:cubicBezTo>
                <a:cubicBezTo>
                  <a:pt x="2977384" y="1755847"/>
                  <a:pt x="3004946" y="1558051"/>
                  <a:pt x="2993597" y="1439698"/>
                </a:cubicBezTo>
                <a:cubicBezTo>
                  <a:pt x="2982248" y="1321345"/>
                  <a:pt x="2949823" y="1185158"/>
                  <a:pt x="2847682" y="1128413"/>
                </a:cubicBezTo>
                <a:cubicBezTo>
                  <a:pt x="2745542" y="1071668"/>
                  <a:pt x="2567201" y="1099230"/>
                  <a:pt x="2380754" y="1099230"/>
                </a:cubicBezTo>
                <a:cubicBezTo>
                  <a:pt x="2194307" y="1099230"/>
                  <a:pt x="1879780" y="1125171"/>
                  <a:pt x="1729001" y="1128413"/>
                </a:cubicBezTo>
                <a:cubicBezTo>
                  <a:pt x="1578222" y="1131655"/>
                  <a:pt x="1531205" y="1209476"/>
                  <a:pt x="1476082" y="1118685"/>
                </a:cubicBezTo>
                <a:cubicBezTo>
                  <a:pt x="1420959" y="1027894"/>
                  <a:pt x="1420958" y="768490"/>
                  <a:pt x="1398260" y="583664"/>
                </a:cubicBezTo>
                <a:cubicBezTo>
                  <a:pt x="1375562" y="398838"/>
                  <a:pt x="1348001" y="-1617"/>
                  <a:pt x="1339895" y="4"/>
                </a:cubicBezTo>
                <a:close/>
              </a:path>
            </a:pathLst>
          </a:custGeom>
          <a:solidFill>
            <a:srgbClr val="FFFDDD"/>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6FF689ED-2377-4CE7-8AB8-AAF5EEEF4101}"/>
              </a:ext>
            </a:extLst>
          </p:cNvPr>
          <p:cNvSpPr txBox="1">
            <a:spLocks/>
          </p:cNvSpPr>
          <p:nvPr/>
        </p:nvSpPr>
        <p:spPr>
          <a:xfrm>
            <a:off x="2588529" y="2612213"/>
            <a:ext cx="3639064"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70C0"/>
                </a:solidFill>
              </a:rPr>
              <a:t>the ‘hook’</a:t>
            </a:r>
          </a:p>
        </p:txBody>
      </p:sp>
      <p:sp>
        <p:nvSpPr>
          <p:cNvPr id="13" name="Freeform: Shape 12">
            <a:extLst>
              <a:ext uri="{FF2B5EF4-FFF2-40B4-BE49-F238E27FC236}">
                <a16:creationId xmlns:a16="http://schemas.microsoft.com/office/drawing/2014/main" id="{F2F146D0-3852-43B2-85F2-4D5B17D3681E}"/>
              </a:ext>
            </a:extLst>
          </p:cNvPr>
          <p:cNvSpPr/>
          <p:nvPr/>
        </p:nvSpPr>
        <p:spPr>
          <a:xfrm>
            <a:off x="209102" y="253949"/>
            <a:ext cx="8536107" cy="1253896"/>
          </a:xfrm>
          <a:custGeom>
            <a:avLst/>
            <a:gdLst>
              <a:gd name="connsiteX0" fmla="*/ 4090524 w 8536107"/>
              <a:gd name="connsiteY0" fmla="*/ 1205200 h 1253896"/>
              <a:gd name="connsiteX1" fmla="*/ 2699468 w 8536107"/>
              <a:gd name="connsiteY1" fmla="*/ 1253838 h 1253896"/>
              <a:gd name="connsiteX2" fmla="*/ 1318141 w 8536107"/>
              <a:gd name="connsiteY2" fmla="*/ 1214928 h 1253896"/>
              <a:gd name="connsiteX3" fmla="*/ 218915 w 8536107"/>
              <a:gd name="connsiteY3" fmla="*/ 1205200 h 1253896"/>
              <a:gd name="connsiteX4" fmla="*/ 24362 w 8536107"/>
              <a:gd name="connsiteY4" fmla="*/ 1010647 h 1253896"/>
              <a:gd name="connsiteX5" fmla="*/ 43817 w 8536107"/>
              <a:gd name="connsiteY5" fmla="*/ 164340 h 1253896"/>
              <a:gd name="connsiteX6" fmla="*/ 394013 w 8536107"/>
              <a:gd name="connsiteY6" fmla="*/ 57336 h 1253896"/>
              <a:gd name="connsiteX7" fmla="*/ 3545775 w 8536107"/>
              <a:gd name="connsiteY7" fmla="*/ 57336 h 1253896"/>
              <a:gd name="connsiteX8" fmla="*/ 6181970 w 8536107"/>
              <a:gd name="connsiteY8" fmla="*/ 57336 h 1253896"/>
              <a:gd name="connsiteX9" fmla="*/ 8166413 w 8536107"/>
              <a:gd name="connsiteY9" fmla="*/ 37881 h 1253896"/>
              <a:gd name="connsiteX10" fmla="*/ 8516609 w 8536107"/>
              <a:gd name="connsiteY10" fmla="*/ 621540 h 1253896"/>
              <a:gd name="connsiteX11" fmla="*/ 8380421 w 8536107"/>
              <a:gd name="connsiteY11" fmla="*/ 1195472 h 1253896"/>
              <a:gd name="connsiteX12" fmla="*/ 7466021 w 8536107"/>
              <a:gd name="connsiteY12" fmla="*/ 1185745 h 1253896"/>
              <a:gd name="connsiteX13" fmla="*/ 5277298 w 8536107"/>
              <a:gd name="connsiteY13" fmla="*/ 1214928 h 1253896"/>
              <a:gd name="connsiteX14" fmla="*/ 4411536 w 8536107"/>
              <a:gd name="connsiteY14" fmla="*/ 1224655 h 1253896"/>
              <a:gd name="connsiteX15" fmla="*/ 4090524 w 8536107"/>
              <a:gd name="connsiteY15" fmla="*/ 1205200 h 1253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536107" h="1253896">
                <a:moveTo>
                  <a:pt x="4090524" y="1205200"/>
                </a:moveTo>
                <a:cubicBezTo>
                  <a:pt x="3805179" y="1210064"/>
                  <a:pt x="3161532" y="1252217"/>
                  <a:pt x="2699468" y="1253838"/>
                </a:cubicBezTo>
                <a:cubicBezTo>
                  <a:pt x="2237404" y="1255459"/>
                  <a:pt x="1731566" y="1223034"/>
                  <a:pt x="1318141" y="1214928"/>
                </a:cubicBezTo>
                <a:cubicBezTo>
                  <a:pt x="904716" y="1206822"/>
                  <a:pt x="434545" y="1239247"/>
                  <a:pt x="218915" y="1205200"/>
                </a:cubicBezTo>
                <a:cubicBezTo>
                  <a:pt x="3285" y="1171153"/>
                  <a:pt x="53545" y="1184124"/>
                  <a:pt x="24362" y="1010647"/>
                </a:cubicBezTo>
                <a:cubicBezTo>
                  <a:pt x="-4821" y="837170"/>
                  <a:pt x="-17791" y="323225"/>
                  <a:pt x="43817" y="164340"/>
                </a:cubicBezTo>
                <a:cubicBezTo>
                  <a:pt x="105425" y="5455"/>
                  <a:pt x="-189647" y="75170"/>
                  <a:pt x="394013" y="57336"/>
                </a:cubicBezTo>
                <a:cubicBezTo>
                  <a:pt x="977673" y="39502"/>
                  <a:pt x="3545775" y="57336"/>
                  <a:pt x="3545775" y="57336"/>
                </a:cubicBezTo>
                <a:lnTo>
                  <a:pt x="6181970" y="57336"/>
                </a:lnTo>
                <a:cubicBezTo>
                  <a:pt x="6952076" y="54094"/>
                  <a:pt x="7777307" y="-56153"/>
                  <a:pt x="8166413" y="37881"/>
                </a:cubicBezTo>
                <a:cubicBezTo>
                  <a:pt x="8555520" y="131915"/>
                  <a:pt x="8480941" y="428608"/>
                  <a:pt x="8516609" y="621540"/>
                </a:cubicBezTo>
                <a:cubicBezTo>
                  <a:pt x="8552277" y="814472"/>
                  <a:pt x="8555519" y="1101438"/>
                  <a:pt x="8380421" y="1195472"/>
                </a:cubicBezTo>
                <a:cubicBezTo>
                  <a:pt x="8205323" y="1289506"/>
                  <a:pt x="7466021" y="1185745"/>
                  <a:pt x="7466021" y="1185745"/>
                </a:cubicBezTo>
                <a:lnTo>
                  <a:pt x="5277298" y="1214928"/>
                </a:lnTo>
                <a:lnTo>
                  <a:pt x="4411536" y="1224655"/>
                </a:lnTo>
                <a:cubicBezTo>
                  <a:pt x="4215362" y="1224655"/>
                  <a:pt x="4375869" y="1200336"/>
                  <a:pt x="4090524" y="1205200"/>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689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8F55-265A-4650-A442-3F7996A0DB8C}"/>
              </a:ext>
            </a:extLst>
          </p:cNvPr>
          <p:cNvSpPr>
            <a:spLocks noGrp="1"/>
          </p:cNvSpPr>
          <p:nvPr>
            <p:ph idx="1"/>
          </p:nvPr>
        </p:nvSpPr>
        <p:spPr>
          <a:xfrm>
            <a:off x="215900" y="272377"/>
            <a:ext cx="8801640" cy="6274339"/>
          </a:xfrm>
          <a:solidFill>
            <a:srgbClr val="FFFEEF"/>
          </a:solidFill>
          <a:ln w="19050">
            <a:solidFill>
              <a:schemeClr val="tx1">
                <a:lumMod val="50000"/>
                <a:lumOff val="50000"/>
              </a:schemeClr>
            </a:solidFill>
          </a:ln>
        </p:spPr>
        <p:txBody>
          <a:bodyPr vert="horz" lIns="91440" tIns="45720" rIns="91440" bIns="45720" rtlCol="0">
            <a:noAutofit/>
          </a:bodyPr>
          <a:lstStyle/>
          <a:p>
            <a:pPr marL="0" indent="0">
              <a:buNone/>
            </a:pPr>
            <a:r>
              <a:rPr lang="en-GB" dirty="0">
                <a:latin typeface="+mj-lt"/>
              </a:rPr>
              <a:t>Since essay-based assignments are set by lecturers in the Arts and Social Sciences 75% of the time, it is of vital importance that students learn how to write a good essay.</a:t>
            </a:r>
            <a:r>
              <a:rPr lang="en-GB" dirty="0">
                <a:solidFill>
                  <a:srgbClr val="0070C0"/>
                </a:solidFill>
                <a:latin typeface="+mj-lt"/>
              </a:rPr>
              <a:t> Essays have been used to test students’ knowledge for thousands of years (</a:t>
            </a:r>
            <a:r>
              <a:rPr lang="en-GB" dirty="0" err="1">
                <a:solidFill>
                  <a:srgbClr val="0070C0"/>
                </a:solidFill>
                <a:latin typeface="+mj-lt"/>
              </a:rPr>
              <a:t>Greetham</a:t>
            </a:r>
            <a:r>
              <a:rPr lang="en-GB" dirty="0">
                <a:solidFill>
                  <a:srgbClr val="0070C0"/>
                </a:solidFill>
                <a:latin typeface="+mj-lt"/>
              </a:rPr>
              <a:t>, 2008); on average a graduate will write 150 essays during their entire educational career (Macmillan, 2016).</a:t>
            </a:r>
            <a:r>
              <a:rPr lang="en-GB" dirty="0">
                <a:latin typeface="+mj-lt"/>
              </a:rPr>
              <a:t> However, essay writing is an art not a science, so opinions on the essential elements of an excellent essay vary. Cottrell (2008) defines an essay as a structured answer to an academic question, while Bryman (2012) adds that good essays require evidence to support the arguments. This essay analyses opinions on what makes an excellent essay from Fredrickson (2018), Jones (2019) and Grace (2020), particularly  on how arguments should be supported with high-quality evidence and developed incrementally.</a:t>
            </a:r>
          </a:p>
        </p:txBody>
      </p:sp>
      <p:sp>
        <p:nvSpPr>
          <p:cNvPr id="2" name="Freeform: Shape 1">
            <a:extLst>
              <a:ext uri="{FF2B5EF4-FFF2-40B4-BE49-F238E27FC236}">
                <a16:creationId xmlns:a16="http://schemas.microsoft.com/office/drawing/2014/main" id="{4F963C28-E579-45EF-8907-515854AB6485}"/>
              </a:ext>
            </a:extLst>
          </p:cNvPr>
          <p:cNvSpPr/>
          <p:nvPr/>
        </p:nvSpPr>
        <p:spPr>
          <a:xfrm flipH="1" flipV="1">
            <a:off x="3330945" y="3078801"/>
            <a:ext cx="2093984" cy="1697477"/>
          </a:xfrm>
          <a:custGeom>
            <a:avLst/>
            <a:gdLst>
              <a:gd name="connsiteX0" fmla="*/ 1738722 w 3034940"/>
              <a:gd name="connsiteY0" fmla="*/ 1539168 h 1542763"/>
              <a:gd name="connsiteX1" fmla="*/ 1680356 w 3034940"/>
              <a:gd name="connsiteY1" fmla="*/ 1091696 h 1542763"/>
              <a:gd name="connsiteX2" fmla="*/ 1514986 w 3034940"/>
              <a:gd name="connsiteY2" fmla="*/ 799866 h 1542763"/>
              <a:gd name="connsiteX3" fmla="*/ 785412 w 3034940"/>
              <a:gd name="connsiteY3" fmla="*/ 780411 h 1542763"/>
              <a:gd name="connsiteX4" fmla="*/ 201752 w 3034940"/>
              <a:gd name="connsiteY4" fmla="*/ 799866 h 1542763"/>
              <a:gd name="connsiteX5" fmla="*/ 7199 w 3034940"/>
              <a:gd name="connsiteY5" fmla="*/ 615040 h 1542763"/>
              <a:gd name="connsiteX6" fmla="*/ 75292 w 3034940"/>
              <a:gd name="connsiteY6" fmla="*/ 294028 h 1542763"/>
              <a:gd name="connsiteX7" fmla="*/ 386578 w 3034940"/>
              <a:gd name="connsiteY7" fmla="*/ 11925 h 1542763"/>
              <a:gd name="connsiteX8" fmla="*/ 1806816 w 3034940"/>
              <a:gd name="connsiteY8" fmla="*/ 60564 h 1542763"/>
              <a:gd name="connsiteX9" fmla="*/ 2565573 w 3034940"/>
              <a:gd name="connsiteY9" fmla="*/ 2198 h 1542763"/>
              <a:gd name="connsiteX10" fmla="*/ 2983863 w 3034940"/>
              <a:gd name="connsiteY10" fmla="*/ 80019 h 1542763"/>
              <a:gd name="connsiteX11" fmla="*/ 2983863 w 3034940"/>
              <a:gd name="connsiteY11" fmla="*/ 644223 h 1542763"/>
              <a:gd name="connsiteX12" fmla="*/ 2585029 w 3034940"/>
              <a:gd name="connsiteY12" fmla="*/ 790138 h 1542763"/>
              <a:gd name="connsiteX13" fmla="*/ 2001369 w 3034940"/>
              <a:gd name="connsiteY13" fmla="*/ 799866 h 1542763"/>
              <a:gd name="connsiteX14" fmla="*/ 1816543 w 3034940"/>
              <a:gd name="connsiteY14" fmla="*/ 829049 h 1542763"/>
              <a:gd name="connsiteX15" fmla="*/ 1738722 w 3034940"/>
              <a:gd name="connsiteY15" fmla="*/ 1539168 h 154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4940" h="1542763">
                <a:moveTo>
                  <a:pt x="1738722" y="1539168"/>
                </a:moveTo>
                <a:cubicBezTo>
                  <a:pt x="1716024" y="1582943"/>
                  <a:pt x="1717645" y="1214913"/>
                  <a:pt x="1680356" y="1091696"/>
                </a:cubicBezTo>
                <a:cubicBezTo>
                  <a:pt x="1643067" y="968479"/>
                  <a:pt x="1664143" y="851747"/>
                  <a:pt x="1514986" y="799866"/>
                </a:cubicBezTo>
                <a:cubicBezTo>
                  <a:pt x="1365829" y="747985"/>
                  <a:pt x="1004284" y="780411"/>
                  <a:pt x="785412" y="780411"/>
                </a:cubicBezTo>
                <a:cubicBezTo>
                  <a:pt x="566540" y="780411"/>
                  <a:pt x="331454" y="827428"/>
                  <a:pt x="201752" y="799866"/>
                </a:cubicBezTo>
                <a:cubicBezTo>
                  <a:pt x="72050" y="772304"/>
                  <a:pt x="28276" y="699346"/>
                  <a:pt x="7199" y="615040"/>
                </a:cubicBezTo>
                <a:cubicBezTo>
                  <a:pt x="-13878" y="530734"/>
                  <a:pt x="12062" y="394547"/>
                  <a:pt x="75292" y="294028"/>
                </a:cubicBezTo>
                <a:cubicBezTo>
                  <a:pt x="138522" y="193509"/>
                  <a:pt x="97991" y="50836"/>
                  <a:pt x="386578" y="11925"/>
                </a:cubicBezTo>
                <a:cubicBezTo>
                  <a:pt x="675165" y="-26986"/>
                  <a:pt x="1443650" y="62185"/>
                  <a:pt x="1806816" y="60564"/>
                </a:cubicBezTo>
                <a:cubicBezTo>
                  <a:pt x="2169982" y="58943"/>
                  <a:pt x="2369399" y="-1045"/>
                  <a:pt x="2565573" y="2198"/>
                </a:cubicBezTo>
                <a:cubicBezTo>
                  <a:pt x="2761748" y="5440"/>
                  <a:pt x="2914148" y="-26985"/>
                  <a:pt x="2983863" y="80019"/>
                </a:cubicBezTo>
                <a:cubicBezTo>
                  <a:pt x="3053578" y="187023"/>
                  <a:pt x="3050335" y="525870"/>
                  <a:pt x="2983863" y="644223"/>
                </a:cubicBezTo>
                <a:cubicBezTo>
                  <a:pt x="2917391" y="762576"/>
                  <a:pt x="2748778" y="764198"/>
                  <a:pt x="2585029" y="790138"/>
                </a:cubicBezTo>
                <a:cubicBezTo>
                  <a:pt x="2421280" y="816078"/>
                  <a:pt x="2129450" y="793381"/>
                  <a:pt x="2001369" y="799866"/>
                </a:cubicBezTo>
                <a:cubicBezTo>
                  <a:pt x="1873288" y="806351"/>
                  <a:pt x="1860318" y="713938"/>
                  <a:pt x="1816543" y="829049"/>
                </a:cubicBezTo>
                <a:cubicBezTo>
                  <a:pt x="1772769" y="944160"/>
                  <a:pt x="1761420" y="1495393"/>
                  <a:pt x="1738722" y="1539168"/>
                </a:cubicBezTo>
                <a:close/>
              </a:path>
            </a:pathLst>
          </a:custGeom>
          <a:solidFill>
            <a:srgbClr val="FFFDDD"/>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a:extLst>
              <a:ext uri="{FF2B5EF4-FFF2-40B4-BE49-F238E27FC236}">
                <a16:creationId xmlns:a16="http://schemas.microsoft.com/office/drawing/2014/main" id="{43DD2374-73C0-4E6C-9109-A32BD4B8E946}"/>
              </a:ext>
            </a:extLst>
          </p:cNvPr>
          <p:cNvSpPr txBox="1">
            <a:spLocks/>
          </p:cNvSpPr>
          <p:nvPr/>
        </p:nvSpPr>
        <p:spPr>
          <a:xfrm>
            <a:off x="2588535" y="3892941"/>
            <a:ext cx="3539886"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70C0"/>
                </a:solidFill>
              </a:rPr>
              <a:t>context</a:t>
            </a:r>
          </a:p>
        </p:txBody>
      </p:sp>
      <p:sp>
        <p:nvSpPr>
          <p:cNvPr id="8" name="Freeform: Shape 7">
            <a:extLst>
              <a:ext uri="{FF2B5EF4-FFF2-40B4-BE49-F238E27FC236}">
                <a16:creationId xmlns:a16="http://schemas.microsoft.com/office/drawing/2014/main" id="{489A1FA7-6171-42F9-8227-AA4E157AF410}"/>
              </a:ext>
            </a:extLst>
          </p:cNvPr>
          <p:cNvSpPr/>
          <p:nvPr/>
        </p:nvSpPr>
        <p:spPr>
          <a:xfrm>
            <a:off x="265326" y="1434180"/>
            <a:ext cx="7915330" cy="1650132"/>
          </a:xfrm>
          <a:custGeom>
            <a:avLst/>
            <a:gdLst>
              <a:gd name="connsiteX0" fmla="*/ 6863524 w 8702788"/>
              <a:gd name="connsiteY0" fmla="*/ 430021 h 2035728"/>
              <a:gd name="connsiteX1" fmla="*/ 7223447 w 8702788"/>
              <a:gd name="connsiteY1" fmla="*/ 410566 h 2035728"/>
              <a:gd name="connsiteX2" fmla="*/ 7291541 w 8702788"/>
              <a:gd name="connsiteY2" fmla="*/ 225740 h 2035728"/>
              <a:gd name="connsiteX3" fmla="*/ 7310996 w 8702788"/>
              <a:gd name="connsiteY3" fmla="*/ 118736 h 2035728"/>
              <a:gd name="connsiteX4" fmla="*/ 7447183 w 8702788"/>
              <a:gd name="connsiteY4" fmla="*/ 31187 h 2035728"/>
              <a:gd name="connsiteX5" fmla="*/ 7962749 w 8702788"/>
              <a:gd name="connsiteY5" fmla="*/ 2004 h 2035728"/>
              <a:gd name="connsiteX6" fmla="*/ 8449132 w 8702788"/>
              <a:gd name="connsiteY6" fmla="*/ 79825 h 2035728"/>
              <a:gd name="connsiteX7" fmla="*/ 8672868 w 8702788"/>
              <a:gd name="connsiteY7" fmla="*/ 575936 h 2035728"/>
              <a:gd name="connsiteX8" fmla="*/ 8614503 w 8702788"/>
              <a:gd name="connsiteY8" fmla="*/ 1188779 h 2035728"/>
              <a:gd name="connsiteX9" fmla="*/ 7894656 w 8702788"/>
              <a:gd name="connsiteY9" fmla="*/ 1529247 h 2035728"/>
              <a:gd name="connsiteX10" fmla="*/ 6270137 w 8702788"/>
              <a:gd name="connsiteY10" fmla="*/ 1597340 h 2035728"/>
              <a:gd name="connsiteX11" fmla="*/ 4752622 w 8702788"/>
              <a:gd name="connsiteY11" fmla="*/ 1548702 h 2035728"/>
              <a:gd name="connsiteX12" fmla="*/ 3633941 w 8702788"/>
              <a:gd name="connsiteY12" fmla="*/ 1568157 h 2035728"/>
              <a:gd name="connsiteX13" fmla="*/ 2904366 w 8702788"/>
              <a:gd name="connsiteY13" fmla="*/ 1587613 h 2035728"/>
              <a:gd name="connsiteX14" fmla="*/ 2768179 w 8702788"/>
              <a:gd name="connsiteY14" fmla="*/ 1616796 h 2035728"/>
              <a:gd name="connsiteX15" fmla="*/ 2768179 w 8702788"/>
              <a:gd name="connsiteY15" fmla="*/ 1830804 h 2035728"/>
              <a:gd name="connsiteX16" fmla="*/ 2593081 w 8702788"/>
              <a:gd name="connsiteY16" fmla="*/ 1986447 h 2035728"/>
              <a:gd name="connsiteX17" fmla="*/ 1785686 w 8702788"/>
              <a:gd name="connsiteY17" fmla="*/ 2035085 h 2035728"/>
              <a:gd name="connsiteX18" fmla="*/ 1347941 w 8702788"/>
              <a:gd name="connsiteY18" fmla="*/ 2015630 h 2035728"/>
              <a:gd name="connsiteX19" fmla="*/ 501634 w 8702788"/>
              <a:gd name="connsiteY19" fmla="*/ 1986447 h 2035728"/>
              <a:gd name="connsiteX20" fmla="*/ 83345 w 8702788"/>
              <a:gd name="connsiteY20" fmla="*/ 1986447 h 2035728"/>
              <a:gd name="connsiteX21" fmla="*/ 15251 w 8702788"/>
              <a:gd name="connsiteY21" fmla="*/ 1373604 h 2035728"/>
              <a:gd name="connsiteX22" fmla="*/ 5524 w 8702788"/>
              <a:gd name="connsiteY22" fmla="*/ 712123 h 2035728"/>
              <a:gd name="connsiteX23" fmla="*/ 24979 w 8702788"/>
              <a:gd name="connsiteY23" fmla="*/ 420294 h 2035728"/>
              <a:gd name="connsiteX24" fmla="*/ 258443 w 8702788"/>
              <a:gd name="connsiteY24" fmla="*/ 391111 h 2035728"/>
              <a:gd name="connsiteX25" fmla="*/ 1435490 w 8702788"/>
              <a:gd name="connsiteY25" fmla="*/ 410566 h 2035728"/>
              <a:gd name="connsiteX26" fmla="*/ 2661175 w 8702788"/>
              <a:gd name="connsiteY26" fmla="*/ 420294 h 2035728"/>
              <a:gd name="connsiteX27" fmla="*/ 3954954 w 8702788"/>
              <a:gd name="connsiteY27" fmla="*/ 420294 h 2035728"/>
              <a:gd name="connsiteX28" fmla="*/ 4840171 w 8702788"/>
              <a:gd name="connsiteY28" fmla="*/ 430021 h 2035728"/>
              <a:gd name="connsiteX29" fmla="*/ 5842120 w 8702788"/>
              <a:gd name="connsiteY29" fmla="*/ 410566 h 2035728"/>
              <a:gd name="connsiteX30" fmla="*/ 6863524 w 8702788"/>
              <a:gd name="connsiteY30" fmla="*/ 430021 h 2035728"/>
              <a:gd name="connsiteX0" fmla="*/ 6863524 w 8699026"/>
              <a:gd name="connsiteY0" fmla="*/ 452581 h 2058288"/>
              <a:gd name="connsiteX1" fmla="*/ 7223447 w 8699026"/>
              <a:gd name="connsiteY1" fmla="*/ 433126 h 2058288"/>
              <a:gd name="connsiteX2" fmla="*/ 7291541 w 8699026"/>
              <a:gd name="connsiteY2" fmla="*/ 248300 h 2058288"/>
              <a:gd name="connsiteX3" fmla="*/ 7310996 w 8699026"/>
              <a:gd name="connsiteY3" fmla="*/ 141296 h 2058288"/>
              <a:gd name="connsiteX4" fmla="*/ 7447183 w 8699026"/>
              <a:gd name="connsiteY4" fmla="*/ 53747 h 2058288"/>
              <a:gd name="connsiteX5" fmla="*/ 7962749 w 8699026"/>
              <a:gd name="connsiteY5" fmla="*/ 24564 h 2058288"/>
              <a:gd name="connsiteX6" fmla="*/ 8507498 w 8699026"/>
              <a:gd name="connsiteY6" fmla="*/ 423398 h 2058288"/>
              <a:gd name="connsiteX7" fmla="*/ 8672868 w 8699026"/>
              <a:gd name="connsiteY7" fmla="*/ 598496 h 2058288"/>
              <a:gd name="connsiteX8" fmla="*/ 8614503 w 8699026"/>
              <a:gd name="connsiteY8" fmla="*/ 1211339 h 2058288"/>
              <a:gd name="connsiteX9" fmla="*/ 7894656 w 8699026"/>
              <a:gd name="connsiteY9" fmla="*/ 1551807 h 2058288"/>
              <a:gd name="connsiteX10" fmla="*/ 6270137 w 8699026"/>
              <a:gd name="connsiteY10" fmla="*/ 1619900 h 2058288"/>
              <a:gd name="connsiteX11" fmla="*/ 4752622 w 8699026"/>
              <a:gd name="connsiteY11" fmla="*/ 1571262 h 2058288"/>
              <a:gd name="connsiteX12" fmla="*/ 3633941 w 8699026"/>
              <a:gd name="connsiteY12" fmla="*/ 1590717 h 2058288"/>
              <a:gd name="connsiteX13" fmla="*/ 2904366 w 8699026"/>
              <a:gd name="connsiteY13" fmla="*/ 1610173 h 2058288"/>
              <a:gd name="connsiteX14" fmla="*/ 2768179 w 8699026"/>
              <a:gd name="connsiteY14" fmla="*/ 1639356 h 2058288"/>
              <a:gd name="connsiteX15" fmla="*/ 2768179 w 8699026"/>
              <a:gd name="connsiteY15" fmla="*/ 1853364 h 2058288"/>
              <a:gd name="connsiteX16" fmla="*/ 2593081 w 8699026"/>
              <a:gd name="connsiteY16" fmla="*/ 2009007 h 2058288"/>
              <a:gd name="connsiteX17" fmla="*/ 1785686 w 8699026"/>
              <a:gd name="connsiteY17" fmla="*/ 2057645 h 2058288"/>
              <a:gd name="connsiteX18" fmla="*/ 1347941 w 8699026"/>
              <a:gd name="connsiteY18" fmla="*/ 2038190 h 2058288"/>
              <a:gd name="connsiteX19" fmla="*/ 501634 w 8699026"/>
              <a:gd name="connsiteY19" fmla="*/ 2009007 h 2058288"/>
              <a:gd name="connsiteX20" fmla="*/ 83345 w 8699026"/>
              <a:gd name="connsiteY20" fmla="*/ 2009007 h 2058288"/>
              <a:gd name="connsiteX21" fmla="*/ 15251 w 8699026"/>
              <a:gd name="connsiteY21" fmla="*/ 1396164 h 2058288"/>
              <a:gd name="connsiteX22" fmla="*/ 5524 w 8699026"/>
              <a:gd name="connsiteY22" fmla="*/ 734683 h 2058288"/>
              <a:gd name="connsiteX23" fmla="*/ 24979 w 8699026"/>
              <a:gd name="connsiteY23" fmla="*/ 442854 h 2058288"/>
              <a:gd name="connsiteX24" fmla="*/ 258443 w 8699026"/>
              <a:gd name="connsiteY24" fmla="*/ 413671 h 2058288"/>
              <a:gd name="connsiteX25" fmla="*/ 1435490 w 8699026"/>
              <a:gd name="connsiteY25" fmla="*/ 433126 h 2058288"/>
              <a:gd name="connsiteX26" fmla="*/ 2661175 w 8699026"/>
              <a:gd name="connsiteY26" fmla="*/ 442854 h 2058288"/>
              <a:gd name="connsiteX27" fmla="*/ 3954954 w 8699026"/>
              <a:gd name="connsiteY27" fmla="*/ 442854 h 2058288"/>
              <a:gd name="connsiteX28" fmla="*/ 4840171 w 8699026"/>
              <a:gd name="connsiteY28" fmla="*/ 452581 h 2058288"/>
              <a:gd name="connsiteX29" fmla="*/ 5842120 w 8699026"/>
              <a:gd name="connsiteY29" fmla="*/ 433126 h 2058288"/>
              <a:gd name="connsiteX30" fmla="*/ 6863524 w 8699026"/>
              <a:gd name="connsiteY30" fmla="*/ 452581 h 2058288"/>
              <a:gd name="connsiteX0" fmla="*/ 6863524 w 8699026"/>
              <a:gd name="connsiteY0" fmla="*/ 411003 h 2016710"/>
              <a:gd name="connsiteX1" fmla="*/ 7223447 w 8699026"/>
              <a:gd name="connsiteY1" fmla="*/ 391548 h 2016710"/>
              <a:gd name="connsiteX2" fmla="*/ 7291541 w 8699026"/>
              <a:gd name="connsiteY2" fmla="*/ 206722 h 2016710"/>
              <a:gd name="connsiteX3" fmla="*/ 7310996 w 8699026"/>
              <a:gd name="connsiteY3" fmla="*/ 99718 h 2016710"/>
              <a:gd name="connsiteX4" fmla="*/ 7447183 w 8699026"/>
              <a:gd name="connsiteY4" fmla="*/ 12169 h 2016710"/>
              <a:gd name="connsiteX5" fmla="*/ 8050298 w 8699026"/>
              <a:gd name="connsiteY5" fmla="*/ 381820 h 2016710"/>
              <a:gd name="connsiteX6" fmla="*/ 8507498 w 8699026"/>
              <a:gd name="connsiteY6" fmla="*/ 381820 h 2016710"/>
              <a:gd name="connsiteX7" fmla="*/ 8672868 w 8699026"/>
              <a:gd name="connsiteY7" fmla="*/ 556918 h 2016710"/>
              <a:gd name="connsiteX8" fmla="*/ 8614503 w 8699026"/>
              <a:gd name="connsiteY8" fmla="*/ 1169761 h 2016710"/>
              <a:gd name="connsiteX9" fmla="*/ 7894656 w 8699026"/>
              <a:gd name="connsiteY9" fmla="*/ 1510229 h 2016710"/>
              <a:gd name="connsiteX10" fmla="*/ 6270137 w 8699026"/>
              <a:gd name="connsiteY10" fmla="*/ 1578322 h 2016710"/>
              <a:gd name="connsiteX11" fmla="*/ 4752622 w 8699026"/>
              <a:gd name="connsiteY11" fmla="*/ 1529684 h 2016710"/>
              <a:gd name="connsiteX12" fmla="*/ 3633941 w 8699026"/>
              <a:gd name="connsiteY12" fmla="*/ 1549139 h 2016710"/>
              <a:gd name="connsiteX13" fmla="*/ 2904366 w 8699026"/>
              <a:gd name="connsiteY13" fmla="*/ 1568595 h 2016710"/>
              <a:gd name="connsiteX14" fmla="*/ 2768179 w 8699026"/>
              <a:gd name="connsiteY14" fmla="*/ 1597778 h 2016710"/>
              <a:gd name="connsiteX15" fmla="*/ 2768179 w 8699026"/>
              <a:gd name="connsiteY15" fmla="*/ 1811786 h 2016710"/>
              <a:gd name="connsiteX16" fmla="*/ 2593081 w 8699026"/>
              <a:gd name="connsiteY16" fmla="*/ 1967429 h 2016710"/>
              <a:gd name="connsiteX17" fmla="*/ 1785686 w 8699026"/>
              <a:gd name="connsiteY17" fmla="*/ 2016067 h 2016710"/>
              <a:gd name="connsiteX18" fmla="*/ 1347941 w 8699026"/>
              <a:gd name="connsiteY18" fmla="*/ 1996612 h 2016710"/>
              <a:gd name="connsiteX19" fmla="*/ 501634 w 8699026"/>
              <a:gd name="connsiteY19" fmla="*/ 1967429 h 2016710"/>
              <a:gd name="connsiteX20" fmla="*/ 83345 w 8699026"/>
              <a:gd name="connsiteY20" fmla="*/ 1967429 h 2016710"/>
              <a:gd name="connsiteX21" fmla="*/ 15251 w 8699026"/>
              <a:gd name="connsiteY21" fmla="*/ 1354586 h 2016710"/>
              <a:gd name="connsiteX22" fmla="*/ 5524 w 8699026"/>
              <a:gd name="connsiteY22" fmla="*/ 693105 h 2016710"/>
              <a:gd name="connsiteX23" fmla="*/ 24979 w 8699026"/>
              <a:gd name="connsiteY23" fmla="*/ 401276 h 2016710"/>
              <a:gd name="connsiteX24" fmla="*/ 258443 w 8699026"/>
              <a:gd name="connsiteY24" fmla="*/ 372093 h 2016710"/>
              <a:gd name="connsiteX25" fmla="*/ 1435490 w 8699026"/>
              <a:gd name="connsiteY25" fmla="*/ 391548 h 2016710"/>
              <a:gd name="connsiteX26" fmla="*/ 2661175 w 8699026"/>
              <a:gd name="connsiteY26" fmla="*/ 401276 h 2016710"/>
              <a:gd name="connsiteX27" fmla="*/ 3954954 w 8699026"/>
              <a:gd name="connsiteY27" fmla="*/ 401276 h 2016710"/>
              <a:gd name="connsiteX28" fmla="*/ 4840171 w 8699026"/>
              <a:gd name="connsiteY28" fmla="*/ 411003 h 2016710"/>
              <a:gd name="connsiteX29" fmla="*/ 5842120 w 8699026"/>
              <a:gd name="connsiteY29" fmla="*/ 391548 h 2016710"/>
              <a:gd name="connsiteX30" fmla="*/ 6863524 w 8699026"/>
              <a:gd name="connsiteY30" fmla="*/ 411003 h 2016710"/>
              <a:gd name="connsiteX0" fmla="*/ 6863524 w 8699026"/>
              <a:gd name="connsiteY0" fmla="*/ 316134 h 1921841"/>
              <a:gd name="connsiteX1" fmla="*/ 7223447 w 8699026"/>
              <a:gd name="connsiteY1" fmla="*/ 296679 h 1921841"/>
              <a:gd name="connsiteX2" fmla="*/ 7291541 w 8699026"/>
              <a:gd name="connsiteY2" fmla="*/ 111853 h 1921841"/>
              <a:gd name="connsiteX3" fmla="*/ 7310996 w 8699026"/>
              <a:gd name="connsiteY3" fmla="*/ 4849 h 1921841"/>
              <a:gd name="connsiteX4" fmla="*/ 7612553 w 8699026"/>
              <a:gd name="connsiteY4" fmla="*/ 267496 h 1921841"/>
              <a:gd name="connsiteX5" fmla="*/ 8050298 w 8699026"/>
              <a:gd name="connsiteY5" fmla="*/ 286951 h 1921841"/>
              <a:gd name="connsiteX6" fmla="*/ 8507498 w 8699026"/>
              <a:gd name="connsiteY6" fmla="*/ 286951 h 1921841"/>
              <a:gd name="connsiteX7" fmla="*/ 8672868 w 8699026"/>
              <a:gd name="connsiteY7" fmla="*/ 462049 h 1921841"/>
              <a:gd name="connsiteX8" fmla="*/ 8614503 w 8699026"/>
              <a:gd name="connsiteY8" fmla="*/ 1074892 h 1921841"/>
              <a:gd name="connsiteX9" fmla="*/ 7894656 w 8699026"/>
              <a:gd name="connsiteY9" fmla="*/ 1415360 h 1921841"/>
              <a:gd name="connsiteX10" fmla="*/ 6270137 w 8699026"/>
              <a:gd name="connsiteY10" fmla="*/ 1483453 h 1921841"/>
              <a:gd name="connsiteX11" fmla="*/ 4752622 w 8699026"/>
              <a:gd name="connsiteY11" fmla="*/ 1434815 h 1921841"/>
              <a:gd name="connsiteX12" fmla="*/ 3633941 w 8699026"/>
              <a:gd name="connsiteY12" fmla="*/ 1454270 h 1921841"/>
              <a:gd name="connsiteX13" fmla="*/ 2904366 w 8699026"/>
              <a:gd name="connsiteY13" fmla="*/ 1473726 h 1921841"/>
              <a:gd name="connsiteX14" fmla="*/ 2768179 w 8699026"/>
              <a:gd name="connsiteY14" fmla="*/ 1502909 h 1921841"/>
              <a:gd name="connsiteX15" fmla="*/ 2768179 w 8699026"/>
              <a:gd name="connsiteY15" fmla="*/ 1716917 h 1921841"/>
              <a:gd name="connsiteX16" fmla="*/ 2593081 w 8699026"/>
              <a:gd name="connsiteY16" fmla="*/ 1872560 h 1921841"/>
              <a:gd name="connsiteX17" fmla="*/ 1785686 w 8699026"/>
              <a:gd name="connsiteY17" fmla="*/ 1921198 h 1921841"/>
              <a:gd name="connsiteX18" fmla="*/ 1347941 w 8699026"/>
              <a:gd name="connsiteY18" fmla="*/ 1901743 h 1921841"/>
              <a:gd name="connsiteX19" fmla="*/ 501634 w 8699026"/>
              <a:gd name="connsiteY19" fmla="*/ 1872560 h 1921841"/>
              <a:gd name="connsiteX20" fmla="*/ 83345 w 8699026"/>
              <a:gd name="connsiteY20" fmla="*/ 1872560 h 1921841"/>
              <a:gd name="connsiteX21" fmla="*/ 15251 w 8699026"/>
              <a:gd name="connsiteY21" fmla="*/ 1259717 h 1921841"/>
              <a:gd name="connsiteX22" fmla="*/ 5524 w 8699026"/>
              <a:gd name="connsiteY22" fmla="*/ 598236 h 1921841"/>
              <a:gd name="connsiteX23" fmla="*/ 24979 w 8699026"/>
              <a:gd name="connsiteY23" fmla="*/ 306407 h 1921841"/>
              <a:gd name="connsiteX24" fmla="*/ 258443 w 8699026"/>
              <a:gd name="connsiteY24" fmla="*/ 277224 h 1921841"/>
              <a:gd name="connsiteX25" fmla="*/ 1435490 w 8699026"/>
              <a:gd name="connsiteY25" fmla="*/ 296679 h 1921841"/>
              <a:gd name="connsiteX26" fmla="*/ 2661175 w 8699026"/>
              <a:gd name="connsiteY26" fmla="*/ 306407 h 1921841"/>
              <a:gd name="connsiteX27" fmla="*/ 3954954 w 8699026"/>
              <a:gd name="connsiteY27" fmla="*/ 306407 h 1921841"/>
              <a:gd name="connsiteX28" fmla="*/ 4840171 w 8699026"/>
              <a:gd name="connsiteY28" fmla="*/ 316134 h 1921841"/>
              <a:gd name="connsiteX29" fmla="*/ 5842120 w 8699026"/>
              <a:gd name="connsiteY29" fmla="*/ 296679 h 1921841"/>
              <a:gd name="connsiteX30" fmla="*/ 6863524 w 8699026"/>
              <a:gd name="connsiteY30" fmla="*/ 316134 h 1921841"/>
              <a:gd name="connsiteX0" fmla="*/ 6863524 w 8615612"/>
              <a:gd name="connsiteY0" fmla="*/ 316134 h 1921841"/>
              <a:gd name="connsiteX1" fmla="*/ 7223447 w 8615612"/>
              <a:gd name="connsiteY1" fmla="*/ 296679 h 1921841"/>
              <a:gd name="connsiteX2" fmla="*/ 7291541 w 8615612"/>
              <a:gd name="connsiteY2" fmla="*/ 111853 h 1921841"/>
              <a:gd name="connsiteX3" fmla="*/ 7310996 w 8615612"/>
              <a:gd name="connsiteY3" fmla="*/ 4849 h 1921841"/>
              <a:gd name="connsiteX4" fmla="*/ 7612553 w 8615612"/>
              <a:gd name="connsiteY4" fmla="*/ 267496 h 1921841"/>
              <a:gd name="connsiteX5" fmla="*/ 8050298 w 8615612"/>
              <a:gd name="connsiteY5" fmla="*/ 286951 h 1921841"/>
              <a:gd name="connsiteX6" fmla="*/ 8507498 w 8615612"/>
              <a:gd name="connsiteY6" fmla="*/ 286951 h 1921841"/>
              <a:gd name="connsiteX7" fmla="*/ 8069753 w 8615612"/>
              <a:gd name="connsiteY7" fmla="*/ 1026253 h 1921841"/>
              <a:gd name="connsiteX8" fmla="*/ 8614503 w 8615612"/>
              <a:gd name="connsiteY8" fmla="*/ 1074892 h 1921841"/>
              <a:gd name="connsiteX9" fmla="*/ 7894656 w 8615612"/>
              <a:gd name="connsiteY9" fmla="*/ 1415360 h 1921841"/>
              <a:gd name="connsiteX10" fmla="*/ 6270137 w 8615612"/>
              <a:gd name="connsiteY10" fmla="*/ 1483453 h 1921841"/>
              <a:gd name="connsiteX11" fmla="*/ 4752622 w 8615612"/>
              <a:gd name="connsiteY11" fmla="*/ 1434815 h 1921841"/>
              <a:gd name="connsiteX12" fmla="*/ 3633941 w 8615612"/>
              <a:gd name="connsiteY12" fmla="*/ 1454270 h 1921841"/>
              <a:gd name="connsiteX13" fmla="*/ 2904366 w 8615612"/>
              <a:gd name="connsiteY13" fmla="*/ 1473726 h 1921841"/>
              <a:gd name="connsiteX14" fmla="*/ 2768179 w 8615612"/>
              <a:gd name="connsiteY14" fmla="*/ 1502909 h 1921841"/>
              <a:gd name="connsiteX15" fmla="*/ 2768179 w 8615612"/>
              <a:gd name="connsiteY15" fmla="*/ 1716917 h 1921841"/>
              <a:gd name="connsiteX16" fmla="*/ 2593081 w 8615612"/>
              <a:gd name="connsiteY16" fmla="*/ 1872560 h 1921841"/>
              <a:gd name="connsiteX17" fmla="*/ 1785686 w 8615612"/>
              <a:gd name="connsiteY17" fmla="*/ 1921198 h 1921841"/>
              <a:gd name="connsiteX18" fmla="*/ 1347941 w 8615612"/>
              <a:gd name="connsiteY18" fmla="*/ 1901743 h 1921841"/>
              <a:gd name="connsiteX19" fmla="*/ 501634 w 8615612"/>
              <a:gd name="connsiteY19" fmla="*/ 1872560 h 1921841"/>
              <a:gd name="connsiteX20" fmla="*/ 83345 w 8615612"/>
              <a:gd name="connsiteY20" fmla="*/ 1872560 h 1921841"/>
              <a:gd name="connsiteX21" fmla="*/ 15251 w 8615612"/>
              <a:gd name="connsiteY21" fmla="*/ 1259717 h 1921841"/>
              <a:gd name="connsiteX22" fmla="*/ 5524 w 8615612"/>
              <a:gd name="connsiteY22" fmla="*/ 598236 h 1921841"/>
              <a:gd name="connsiteX23" fmla="*/ 24979 w 8615612"/>
              <a:gd name="connsiteY23" fmla="*/ 306407 h 1921841"/>
              <a:gd name="connsiteX24" fmla="*/ 258443 w 8615612"/>
              <a:gd name="connsiteY24" fmla="*/ 277224 h 1921841"/>
              <a:gd name="connsiteX25" fmla="*/ 1435490 w 8615612"/>
              <a:gd name="connsiteY25" fmla="*/ 296679 h 1921841"/>
              <a:gd name="connsiteX26" fmla="*/ 2661175 w 8615612"/>
              <a:gd name="connsiteY26" fmla="*/ 306407 h 1921841"/>
              <a:gd name="connsiteX27" fmla="*/ 3954954 w 8615612"/>
              <a:gd name="connsiteY27" fmla="*/ 306407 h 1921841"/>
              <a:gd name="connsiteX28" fmla="*/ 4840171 w 8615612"/>
              <a:gd name="connsiteY28" fmla="*/ 316134 h 1921841"/>
              <a:gd name="connsiteX29" fmla="*/ 5842120 w 8615612"/>
              <a:gd name="connsiteY29" fmla="*/ 296679 h 1921841"/>
              <a:gd name="connsiteX30" fmla="*/ 6863524 w 8615612"/>
              <a:gd name="connsiteY30" fmla="*/ 316134 h 1921841"/>
              <a:gd name="connsiteX0" fmla="*/ 6863524 w 8615791"/>
              <a:gd name="connsiteY0" fmla="*/ 316134 h 1921841"/>
              <a:gd name="connsiteX1" fmla="*/ 7223447 w 8615791"/>
              <a:gd name="connsiteY1" fmla="*/ 296679 h 1921841"/>
              <a:gd name="connsiteX2" fmla="*/ 7291541 w 8615791"/>
              <a:gd name="connsiteY2" fmla="*/ 111853 h 1921841"/>
              <a:gd name="connsiteX3" fmla="*/ 7310996 w 8615791"/>
              <a:gd name="connsiteY3" fmla="*/ 4849 h 1921841"/>
              <a:gd name="connsiteX4" fmla="*/ 7612553 w 8615791"/>
              <a:gd name="connsiteY4" fmla="*/ 267496 h 1921841"/>
              <a:gd name="connsiteX5" fmla="*/ 8050298 w 8615791"/>
              <a:gd name="connsiteY5" fmla="*/ 286951 h 1921841"/>
              <a:gd name="connsiteX6" fmla="*/ 8021115 w 8615791"/>
              <a:gd name="connsiteY6" fmla="*/ 705240 h 1921841"/>
              <a:gd name="connsiteX7" fmla="*/ 8069753 w 8615791"/>
              <a:gd name="connsiteY7" fmla="*/ 1026253 h 1921841"/>
              <a:gd name="connsiteX8" fmla="*/ 8614503 w 8615791"/>
              <a:gd name="connsiteY8" fmla="*/ 1074892 h 1921841"/>
              <a:gd name="connsiteX9" fmla="*/ 7894656 w 8615791"/>
              <a:gd name="connsiteY9" fmla="*/ 1415360 h 1921841"/>
              <a:gd name="connsiteX10" fmla="*/ 6270137 w 8615791"/>
              <a:gd name="connsiteY10" fmla="*/ 1483453 h 1921841"/>
              <a:gd name="connsiteX11" fmla="*/ 4752622 w 8615791"/>
              <a:gd name="connsiteY11" fmla="*/ 1434815 h 1921841"/>
              <a:gd name="connsiteX12" fmla="*/ 3633941 w 8615791"/>
              <a:gd name="connsiteY12" fmla="*/ 1454270 h 1921841"/>
              <a:gd name="connsiteX13" fmla="*/ 2904366 w 8615791"/>
              <a:gd name="connsiteY13" fmla="*/ 1473726 h 1921841"/>
              <a:gd name="connsiteX14" fmla="*/ 2768179 w 8615791"/>
              <a:gd name="connsiteY14" fmla="*/ 1502909 h 1921841"/>
              <a:gd name="connsiteX15" fmla="*/ 2768179 w 8615791"/>
              <a:gd name="connsiteY15" fmla="*/ 1716917 h 1921841"/>
              <a:gd name="connsiteX16" fmla="*/ 2593081 w 8615791"/>
              <a:gd name="connsiteY16" fmla="*/ 1872560 h 1921841"/>
              <a:gd name="connsiteX17" fmla="*/ 1785686 w 8615791"/>
              <a:gd name="connsiteY17" fmla="*/ 1921198 h 1921841"/>
              <a:gd name="connsiteX18" fmla="*/ 1347941 w 8615791"/>
              <a:gd name="connsiteY18" fmla="*/ 1901743 h 1921841"/>
              <a:gd name="connsiteX19" fmla="*/ 501634 w 8615791"/>
              <a:gd name="connsiteY19" fmla="*/ 1872560 h 1921841"/>
              <a:gd name="connsiteX20" fmla="*/ 83345 w 8615791"/>
              <a:gd name="connsiteY20" fmla="*/ 1872560 h 1921841"/>
              <a:gd name="connsiteX21" fmla="*/ 15251 w 8615791"/>
              <a:gd name="connsiteY21" fmla="*/ 1259717 h 1921841"/>
              <a:gd name="connsiteX22" fmla="*/ 5524 w 8615791"/>
              <a:gd name="connsiteY22" fmla="*/ 598236 h 1921841"/>
              <a:gd name="connsiteX23" fmla="*/ 24979 w 8615791"/>
              <a:gd name="connsiteY23" fmla="*/ 306407 h 1921841"/>
              <a:gd name="connsiteX24" fmla="*/ 258443 w 8615791"/>
              <a:gd name="connsiteY24" fmla="*/ 277224 h 1921841"/>
              <a:gd name="connsiteX25" fmla="*/ 1435490 w 8615791"/>
              <a:gd name="connsiteY25" fmla="*/ 296679 h 1921841"/>
              <a:gd name="connsiteX26" fmla="*/ 2661175 w 8615791"/>
              <a:gd name="connsiteY26" fmla="*/ 306407 h 1921841"/>
              <a:gd name="connsiteX27" fmla="*/ 3954954 w 8615791"/>
              <a:gd name="connsiteY27" fmla="*/ 306407 h 1921841"/>
              <a:gd name="connsiteX28" fmla="*/ 4840171 w 8615791"/>
              <a:gd name="connsiteY28" fmla="*/ 316134 h 1921841"/>
              <a:gd name="connsiteX29" fmla="*/ 5842120 w 8615791"/>
              <a:gd name="connsiteY29" fmla="*/ 296679 h 1921841"/>
              <a:gd name="connsiteX30" fmla="*/ 6863524 w 8615791"/>
              <a:gd name="connsiteY30" fmla="*/ 316134 h 1921841"/>
              <a:gd name="connsiteX0" fmla="*/ 6863524 w 8615791"/>
              <a:gd name="connsiteY0" fmla="*/ 316134 h 1921841"/>
              <a:gd name="connsiteX1" fmla="*/ 7223447 w 8615791"/>
              <a:gd name="connsiteY1" fmla="*/ 296679 h 1921841"/>
              <a:gd name="connsiteX2" fmla="*/ 7291541 w 8615791"/>
              <a:gd name="connsiteY2" fmla="*/ 111853 h 1921841"/>
              <a:gd name="connsiteX3" fmla="*/ 7310996 w 8615791"/>
              <a:gd name="connsiteY3" fmla="*/ 4849 h 1921841"/>
              <a:gd name="connsiteX4" fmla="*/ 7612553 w 8615791"/>
              <a:gd name="connsiteY4" fmla="*/ 267496 h 1921841"/>
              <a:gd name="connsiteX5" fmla="*/ 8011387 w 8615791"/>
              <a:gd name="connsiteY5" fmla="*/ 442594 h 1921841"/>
              <a:gd name="connsiteX6" fmla="*/ 8021115 w 8615791"/>
              <a:gd name="connsiteY6" fmla="*/ 705240 h 1921841"/>
              <a:gd name="connsiteX7" fmla="*/ 8069753 w 8615791"/>
              <a:gd name="connsiteY7" fmla="*/ 1026253 h 1921841"/>
              <a:gd name="connsiteX8" fmla="*/ 8614503 w 8615791"/>
              <a:gd name="connsiteY8" fmla="*/ 1074892 h 1921841"/>
              <a:gd name="connsiteX9" fmla="*/ 7894656 w 8615791"/>
              <a:gd name="connsiteY9" fmla="*/ 1415360 h 1921841"/>
              <a:gd name="connsiteX10" fmla="*/ 6270137 w 8615791"/>
              <a:gd name="connsiteY10" fmla="*/ 1483453 h 1921841"/>
              <a:gd name="connsiteX11" fmla="*/ 4752622 w 8615791"/>
              <a:gd name="connsiteY11" fmla="*/ 1434815 h 1921841"/>
              <a:gd name="connsiteX12" fmla="*/ 3633941 w 8615791"/>
              <a:gd name="connsiteY12" fmla="*/ 1454270 h 1921841"/>
              <a:gd name="connsiteX13" fmla="*/ 2904366 w 8615791"/>
              <a:gd name="connsiteY13" fmla="*/ 1473726 h 1921841"/>
              <a:gd name="connsiteX14" fmla="*/ 2768179 w 8615791"/>
              <a:gd name="connsiteY14" fmla="*/ 1502909 h 1921841"/>
              <a:gd name="connsiteX15" fmla="*/ 2768179 w 8615791"/>
              <a:gd name="connsiteY15" fmla="*/ 1716917 h 1921841"/>
              <a:gd name="connsiteX16" fmla="*/ 2593081 w 8615791"/>
              <a:gd name="connsiteY16" fmla="*/ 1872560 h 1921841"/>
              <a:gd name="connsiteX17" fmla="*/ 1785686 w 8615791"/>
              <a:gd name="connsiteY17" fmla="*/ 1921198 h 1921841"/>
              <a:gd name="connsiteX18" fmla="*/ 1347941 w 8615791"/>
              <a:gd name="connsiteY18" fmla="*/ 1901743 h 1921841"/>
              <a:gd name="connsiteX19" fmla="*/ 501634 w 8615791"/>
              <a:gd name="connsiteY19" fmla="*/ 1872560 h 1921841"/>
              <a:gd name="connsiteX20" fmla="*/ 83345 w 8615791"/>
              <a:gd name="connsiteY20" fmla="*/ 1872560 h 1921841"/>
              <a:gd name="connsiteX21" fmla="*/ 15251 w 8615791"/>
              <a:gd name="connsiteY21" fmla="*/ 1259717 h 1921841"/>
              <a:gd name="connsiteX22" fmla="*/ 5524 w 8615791"/>
              <a:gd name="connsiteY22" fmla="*/ 598236 h 1921841"/>
              <a:gd name="connsiteX23" fmla="*/ 24979 w 8615791"/>
              <a:gd name="connsiteY23" fmla="*/ 306407 h 1921841"/>
              <a:gd name="connsiteX24" fmla="*/ 258443 w 8615791"/>
              <a:gd name="connsiteY24" fmla="*/ 277224 h 1921841"/>
              <a:gd name="connsiteX25" fmla="*/ 1435490 w 8615791"/>
              <a:gd name="connsiteY25" fmla="*/ 296679 h 1921841"/>
              <a:gd name="connsiteX26" fmla="*/ 2661175 w 8615791"/>
              <a:gd name="connsiteY26" fmla="*/ 306407 h 1921841"/>
              <a:gd name="connsiteX27" fmla="*/ 3954954 w 8615791"/>
              <a:gd name="connsiteY27" fmla="*/ 306407 h 1921841"/>
              <a:gd name="connsiteX28" fmla="*/ 4840171 w 8615791"/>
              <a:gd name="connsiteY28" fmla="*/ 316134 h 1921841"/>
              <a:gd name="connsiteX29" fmla="*/ 5842120 w 8615791"/>
              <a:gd name="connsiteY29" fmla="*/ 296679 h 1921841"/>
              <a:gd name="connsiteX30" fmla="*/ 6863524 w 8615791"/>
              <a:gd name="connsiteY30" fmla="*/ 316134 h 1921841"/>
              <a:gd name="connsiteX0" fmla="*/ 6863524 w 8615791"/>
              <a:gd name="connsiteY0" fmla="*/ 204294 h 1810001"/>
              <a:gd name="connsiteX1" fmla="*/ 7223447 w 8615791"/>
              <a:gd name="connsiteY1" fmla="*/ 184839 h 1810001"/>
              <a:gd name="connsiteX2" fmla="*/ 7291541 w 8615791"/>
              <a:gd name="connsiteY2" fmla="*/ 13 h 1810001"/>
              <a:gd name="connsiteX3" fmla="*/ 7466639 w 8615791"/>
              <a:gd name="connsiteY3" fmla="*/ 194567 h 1810001"/>
              <a:gd name="connsiteX4" fmla="*/ 7612553 w 8615791"/>
              <a:gd name="connsiteY4" fmla="*/ 155656 h 1810001"/>
              <a:gd name="connsiteX5" fmla="*/ 8011387 w 8615791"/>
              <a:gd name="connsiteY5" fmla="*/ 330754 h 1810001"/>
              <a:gd name="connsiteX6" fmla="*/ 8021115 w 8615791"/>
              <a:gd name="connsiteY6" fmla="*/ 593400 h 1810001"/>
              <a:gd name="connsiteX7" fmla="*/ 8069753 w 8615791"/>
              <a:gd name="connsiteY7" fmla="*/ 914413 h 1810001"/>
              <a:gd name="connsiteX8" fmla="*/ 8614503 w 8615791"/>
              <a:gd name="connsiteY8" fmla="*/ 963052 h 1810001"/>
              <a:gd name="connsiteX9" fmla="*/ 7894656 w 8615791"/>
              <a:gd name="connsiteY9" fmla="*/ 1303520 h 1810001"/>
              <a:gd name="connsiteX10" fmla="*/ 6270137 w 8615791"/>
              <a:gd name="connsiteY10" fmla="*/ 1371613 h 1810001"/>
              <a:gd name="connsiteX11" fmla="*/ 4752622 w 8615791"/>
              <a:gd name="connsiteY11" fmla="*/ 1322975 h 1810001"/>
              <a:gd name="connsiteX12" fmla="*/ 3633941 w 8615791"/>
              <a:gd name="connsiteY12" fmla="*/ 1342430 h 1810001"/>
              <a:gd name="connsiteX13" fmla="*/ 2904366 w 8615791"/>
              <a:gd name="connsiteY13" fmla="*/ 1361886 h 1810001"/>
              <a:gd name="connsiteX14" fmla="*/ 2768179 w 8615791"/>
              <a:gd name="connsiteY14" fmla="*/ 1391069 h 1810001"/>
              <a:gd name="connsiteX15" fmla="*/ 2768179 w 8615791"/>
              <a:gd name="connsiteY15" fmla="*/ 1605077 h 1810001"/>
              <a:gd name="connsiteX16" fmla="*/ 2593081 w 8615791"/>
              <a:gd name="connsiteY16" fmla="*/ 1760720 h 1810001"/>
              <a:gd name="connsiteX17" fmla="*/ 1785686 w 8615791"/>
              <a:gd name="connsiteY17" fmla="*/ 1809358 h 1810001"/>
              <a:gd name="connsiteX18" fmla="*/ 1347941 w 8615791"/>
              <a:gd name="connsiteY18" fmla="*/ 1789903 h 1810001"/>
              <a:gd name="connsiteX19" fmla="*/ 501634 w 8615791"/>
              <a:gd name="connsiteY19" fmla="*/ 1760720 h 1810001"/>
              <a:gd name="connsiteX20" fmla="*/ 83345 w 8615791"/>
              <a:gd name="connsiteY20" fmla="*/ 1760720 h 1810001"/>
              <a:gd name="connsiteX21" fmla="*/ 15251 w 8615791"/>
              <a:gd name="connsiteY21" fmla="*/ 1147877 h 1810001"/>
              <a:gd name="connsiteX22" fmla="*/ 5524 w 8615791"/>
              <a:gd name="connsiteY22" fmla="*/ 486396 h 1810001"/>
              <a:gd name="connsiteX23" fmla="*/ 24979 w 8615791"/>
              <a:gd name="connsiteY23" fmla="*/ 194567 h 1810001"/>
              <a:gd name="connsiteX24" fmla="*/ 258443 w 8615791"/>
              <a:gd name="connsiteY24" fmla="*/ 165384 h 1810001"/>
              <a:gd name="connsiteX25" fmla="*/ 1435490 w 8615791"/>
              <a:gd name="connsiteY25" fmla="*/ 184839 h 1810001"/>
              <a:gd name="connsiteX26" fmla="*/ 2661175 w 8615791"/>
              <a:gd name="connsiteY26" fmla="*/ 194567 h 1810001"/>
              <a:gd name="connsiteX27" fmla="*/ 3954954 w 8615791"/>
              <a:gd name="connsiteY27" fmla="*/ 194567 h 1810001"/>
              <a:gd name="connsiteX28" fmla="*/ 4840171 w 8615791"/>
              <a:gd name="connsiteY28" fmla="*/ 204294 h 1810001"/>
              <a:gd name="connsiteX29" fmla="*/ 5842120 w 8615791"/>
              <a:gd name="connsiteY29" fmla="*/ 184839 h 1810001"/>
              <a:gd name="connsiteX30" fmla="*/ 6863524 w 8615791"/>
              <a:gd name="connsiteY30" fmla="*/ 204294 h 1810001"/>
              <a:gd name="connsiteX0" fmla="*/ 6425779 w 8615791"/>
              <a:gd name="connsiteY0" fmla="*/ 175111 h 1810001"/>
              <a:gd name="connsiteX1" fmla="*/ 7223447 w 8615791"/>
              <a:gd name="connsiteY1" fmla="*/ 184839 h 1810001"/>
              <a:gd name="connsiteX2" fmla="*/ 7291541 w 8615791"/>
              <a:gd name="connsiteY2" fmla="*/ 13 h 1810001"/>
              <a:gd name="connsiteX3" fmla="*/ 7466639 w 8615791"/>
              <a:gd name="connsiteY3" fmla="*/ 194567 h 1810001"/>
              <a:gd name="connsiteX4" fmla="*/ 7612553 w 8615791"/>
              <a:gd name="connsiteY4" fmla="*/ 155656 h 1810001"/>
              <a:gd name="connsiteX5" fmla="*/ 8011387 w 8615791"/>
              <a:gd name="connsiteY5" fmla="*/ 330754 h 1810001"/>
              <a:gd name="connsiteX6" fmla="*/ 8021115 w 8615791"/>
              <a:gd name="connsiteY6" fmla="*/ 593400 h 1810001"/>
              <a:gd name="connsiteX7" fmla="*/ 8069753 w 8615791"/>
              <a:gd name="connsiteY7" fmla="*/ 914413 h 1810001"/>
              <a:gd name="connsiteX8" fmla="*/ 8614503 w 8615791"/>
              <a:gd name="connsiteY8" fmla="*/ 963052 h 1810001"/>
              <a:gd name="connsiteX9" fmla="*/ 7894656 w 8615791"/>
              <a:gd name="connsiteY9" fmla="*/ 1303520 h 1810001"/>
              <a:gd name="connsiteX10" fmla="*/ 6270137 w 8615791"/>
              <a:gd name="connsiteY10" fmla="*/ 1371613 h 1810001"/>
              <a:gd name="connsiteX11" fmla="*/ 4752622 w 8615791"/>
              <a:gd name="connsiteY11" fmla="*/ 1322975 h 1810001"/>
              <a:gd name="connsiteX12" fmla="*/ 3633941 w 8615791"/>
              <a:gd name="connsiteY12" fmla="*/ 1342430 h 1810001"/>
              <a:gd name="connsiteX13" fmla="*/ 2904366 w 8615791"/>
              <a:gd name="connsiteY13" fmla="*/ 1361886 h 1810001"/>
              <a:gd name="connsiteX14" fmla="*/ 2768179 w 8615791"/>
              <a:gd name="connsiteY14" fmla="*/ 1391069 h 1810001"/>
              <a:gd name="connsiteX15" fmla="*/ 2768179 w 8615791"/>
              <a:gd name="connsiteY15" fmla="*/ 1605077 h 1810001"/>
              <a:gd name="connsiteX16" fmla="*/ 2593081 w 8615791"/>
              <a:gd name="connsiteY16" fmla="*/ 1760720 h 1810001"/>
              <a:gd name="connsiteX17" fmla="*/ 1785686 w 8615791"/>
              <a:gd name="connsiteY17" fmla="*/ 1809358 h 1810001"/>
              <a:gd name="connsiteX18" fmla="*/ 1347941 w 8615791"/>
              <a:gd name="connsiteY18" fmla="*/ 1789903 h 1810001"/>
              <a:gd name="connsiteX19" fmla="*/ 501634 w 8615791"/>
              <a:gd name="connsiteY19" fmla="*/ 1760720 h 1810001"/>
              <a:gd name="connsiteX20" fmla="*/ 83345 w 8615791"/>
              <a:gd name="connsiteY20" fmla="*/ 1760720 h 1810001"/>
              <a:gd name="connsiteX21" fmla="*/ 15251 w 8615791"/>
              <a:gd name="connsiteY21" fmla="*/ 1147877 h 1810001"/>
              <a:gd name="connsiteX22" fmla="*/ 5524 w 8615791"/>
              <a:gd name="connsiteY22" fmla="*/ 486396 h 1810001"/>
              <a:gd name="connsiteX23" fmla="*/ 24979 w 8615791"/>
              <a:gd name="connsiteY23" fmla="*/ 194567 h 1810001"/>
              <a:gd name="connsiteX24" fmla="*/ 258443 w 8615791"/>
              <a:gd name="connsiteY24" fmla="*/ 165384 h 1810001"/>
              <a:gd name="connsiteX25" fmla="*/ 1435490 w 8615791"/>
              <a:gd name="connsiteY25" fmla="*/ 184839 h 1810001"/>
              <a:gd name="connsiteX26" fmla="*/ 2661175 w 8615791"/>
              <a:gd name="connsiteY26" fmla="*/ 194567 h 1810001"/>
              <a:gd name="connsiteX27" fmla="*/ 3954954 w 8615791"/>
              <a:gd name="connsiteY27" fmla="*/ 194567 h 1810001"/>
              <a:gd name="connsiteX28" fmla="*/ 4840171 w 8615791"/>
              <a:gd name="connsiteY28" fmla="*/ 204294 h 1810001"/>
              <a:gd name="connsiteX29" fmla="*/ 5842120 w 8615791"/>
              <a:gd name="connsiteY29" fmla="*/ 184839 h 1810001"/>
              <a:gd name="connsiteX30" fmla="*/ 6425779 w 8615791"/>
              <a:gd name="connsiteY30" fmla="*/ 175111 h 1810001"/>
              <a:gd name="connsiteX0" fmla="*/ 6425779 w 8615791"/>
              <a:gd name="connsiteY0" fmla="*/ 24792 h 1659682"/>
              <a:gd name="connsiteX1" fmla="*/ 7223447 w 8615791"/>
              <a:gd name="connsiteY1" fmla="*/ 34520 h 1659682"/>
              <a:gd name="connsiteX2" fmla="*/ 7340179 w 8615791"/>
              <a:gd name="connsiteY2" fmla="*/ 34519 h 1659682"/>
              <a:gd name="connsiteX3" fmla="*/ 7466639 w 8615791"/>
              <a:gd name="connsiteY3" fmla="*/ 44248 h 1659682"/>
              <a:gd name="connsiteX4" fmla="*/ 7612553 w 8615791"/>
              <a:gd name="connsiteY4" fmla="*/ 5337 h 1659682"/>
              <a:gd name="connsiteX5" fmla="*/ 8011387 w 8615791"/>
              <a:gd name="connsiteY5" fmla="*/ 180435 h 1659682"/>
              <a:gd name="connsiteX6" fmla="*/ 8021115 w 8615791"/>
              <a:gd name="connsiteY6" fmla="*/ 443081 h 1659682"/>
              <a:gd name="connsiteX7" fmla="*/ 8069753 w 8615791"/>
              <a:gd name="connsiteY7" fmla="*/ 764094 h 1659682"/>
              <a:gd name="connsiteX8" fmla="*/ 8614503 w 8615791"/>
              <a:gd name="connsiteY8" fmla="*/ 812733 h 1659682"/>
              <a:gd name="connsiteX9" fmla="*/ 7894656 w 8615791"/>
              <a:gd name="connsiteY9" fmla="*/ 1153201 h 1659682"/>
              <a:gd name="connsiteX10" fmla="*/ 6270137 w 8615791"/>
              <a:gd name="connsiteY10" fmla="*/ 1221294 h 1659682"/>
              <a:gd name="connsiteX11" fmla="*/ 4752622 w 8615791"/>
              <a:gd name="connsiteY11" fmla="*/ 1172656 h 1659682"/>
              <a:gd name="connsiteX12" fmla="*/ 3633941 w 8615791"/>
              <a:gd name="connsiteY12" fmla="*/ 1192111 h 1659682"/>
              <a:gd name="connsiteX13" fmla="*/ 2904366 w 8615791"/>
              <a:gd name="connsiteY13" fmla="*/ 1211567 h 1659682"/>
              <a:gd name="connsiteX14" fmla="*/ 2768179 w 8615791"/>
              <a:gd name="connsiteY14" fmla="*/ 1240750 h 1659682"/>
              <a:gd name="connsiteX15" fmla="*/ 2768179 w 8615791"/>
              <a:gd name="connsiteY15" fmla="*/ 1454758 h 1659682"/>
              <a:gd name="connsiteX16" fmla="*/ 2593081 w 8615791"/>
              <a:gd name="connsiteY16" fmla="*/ 1610401 h 1659682"/>
              <a:gd name="connsiteX17" fmla="*/ 1785686 w 8615791"/>
              <a:gd name="connsiteY17" fmla="*/ 1659039 h 1659682"/>
              <a:gd name="connsiteX18" fmla="*/ 1347941 w 8615791"/>
              <a:gd name="connsiteY18" fmla="*/ 1639584 h 1659682"/>
              <a:gd name="connsiteX19" fmla="*/ 501634 w 8615791"/>
              <a:gd name="connsiteY19" fmla="*/ 1610401 h 1659682"/>
              <a:gd name="connsiteX20" fmla="*/ 83345 w 8615791"/>
              <a:gd name="connsiteY20" fmla="*/ 1610401 h 1659682"/>
              <a:gd name="connsiteX21" fmla="*/ 15251 w 8615791"/>
              <a:gd name="connsiteY21" fmla="*/ 997558 h 1659682"/>
              <a:gd name="connsiteX22" fmla="*/ 5524 w 8615791"/>
              <a:gd name="connsiteY22" fmla="*/ 336077 h 1659682"/>
              <a:gd name="connsiteX23" fmla="*/ 24979 w 8615791"/>
              <a:gd name="connsiteY23" fmla="*/ 44248 h 1659682"/>
              <a:gd name="connsiteX24" fmla="*/ 258443 w 8615791"/>
              <a:gd name="connsiteY24" fmla="*/ 15065 h 1659682"/>
              <a:gd name="connsiteX25" fmla="*/ 1435490 w 8615791"/>
              <a:gd name="connsiteY25" fmla="*/ 34520 h 1659682"/>
              <a:gd name="connsiteX26" fmla="*/ 2661175 w 8615791"/>
              <a:gd name="connsiteY26" fmla="*/ 44248 h 1659682"/>
              <a:gd name="connsiteX27" fmla="*/ 3954954 w 8615791"/>
              <a:gd name="connsiteY27" fmla="*/ 44248 h 1659682"/>
              <a:gd name="connsiteX28" fmla="*/ 4840171 w 8615791"/>
              <a:gd name="connsiteY28" fmla="*/ 53975 h 1659682"/>
              <a:gd name="connsiteX29" fmla="*/ 5842120 w 8615791"/>
              <a:gd name="connsiteY29" fmla="*/ 34520 h 1659682"/>
              <a:gd name="connsiteX30" fmla="*/ 6425779 w 861579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7894656 w 8089611"/>
              <a:gd name="connsiteY9" fmla="*/ 1153201 h 1659682"/>
              <a:gd name="connsiteX10" fmla="*/ 6270137 w 8089611"/>
              <a:gd name="connsiteY10" fmla="*/ 1221294 h 1659682"/>
              <a:gd name="connsiteX11" fmla="*/ 4752622 w 8089611"/>
              <a:gd name="connsiteY11" fmla="*/ 1172656 h 1659682"/>
              <a:gd name="connsiteX12" fmla="*/ 3633941 w 8089611"/>
              <a:gd name="connsiteY12" fmla="*/ 1192111 h 1659682"/>
              <a:gd name="connsiteX13" fmla="*/ 2904366 w 8089611"/>
              <a:gd name="connsiteY13" fmla="*/ 1211567 h 1659682"/>
              <a:gd name="connsiteX14" fmla="*/ 2768179 w 8089611"/>
              <a:gd name="connsiteY14" fmla="*/ 1240750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270137 w 8089611"/>
              <a:gd name="connsiteY10" fmla="*/ 1221294 h 1659682"/>
              <a:gd name="connsiteX11" fmla="*/ 4752622 w 8089611"/>
              <a:gd name="connsiteY11" fmla="*/ 1172656 h 1659682"/>
              <a:gd name="connsiteX12" fmla="*/ 3633941 w 8089611"/>
              <a:gd name="connsiteY12" fmla="*/ 1192111 h 1659682"/>
              <a:gd name="connsiteX13" fmla="*/ 2904366 w 8089611"/>
              <a:gd name="connsiteY13" fmla="*/ 1211567 h 1659682"/>
              <a:gd name="connsiteX14" fmla="*/ 2768179 w 8089611"/>
              <a:gd name="connsiteY14" fmla="*/ 1240750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270137 w 8089611"/>
              <a:gd name="connsiteY10" fmla="*/ 1221294 h 1659682"/>
              <a:gd name="connsiteX11" fmla="*/ 6036673 w 8089611"/>
              <a:gd name="connsiteY11" fmla="*/ 1211566 h 1659682"/>
              <a:gd name="connsiteX12" fmla="*/ 3633941 w 8089611"/>
              <a:gd name="connsiteY12" fmla="*/ 1192111 h 1659682"/>
              <a:gd name="connsiteX13" fmla="*/ 2904366 w 8089611"/>
              <a:gd name="connsiteY13" fmla="*/ 1211567 h 1659682"/>
              <a:gd name="connsiteX14" fmla="*/ 2768179 w 8089611"/>
              <a:gd name="connsiteY14" fmla="*/ 1240750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270137 w 8089611"/>
              <a:gd name="connsiteY10" fmla="*/ 1221294 h 1659682"/>
              <a:gd name="connsiteX11" fmla="*/ 6036673 w 8089611"/>
              <a:gd name="connsiteY11" fmla="*/ 1211566 h 1659682"/>
              <a:gd name="connsiteX12" fmla="*/ 5725388 w 8089611"/>
              <a:gd name="connsiteY12" fmla="*/ 1221294 h 1659682"/>
              <a:gd name="connsiteX13" fmla="*/ 2904366 w 8089611"/>
              <a:gd name="connsiteY13" fmla="*/ 1211567 h 1659682"/>
              <a:gd name="connsiteX14" fmla="*/ 2768179 w 8089611"/>
              <a:gd name="connsiteY14" fmla="*/ 1240750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270137 w 8089611"/>
              <a:gd name="connsiteY10" fmla="*/ 1221294 h 1659682"/>
              <a:gd name="connsiteX11" fmla="*/ 6036673 w 8089611"/>
              <a:gd name="connsiteY11" fmla="*/ 1211566 h 1659682"/>
              <a:gd name="connsiteX12" fmla="*/ 5725388 w 8089611"/>
              <a:gd name="connsiteY12" fmla="*/ 1221294 h 1659682"/>
              <a:gd name="connsiteX13" fmla="*/ 5550289 w 8089611"/>
              <a:gd name="connsiteY13" fmla="*/ 1221295 h 1659682"/>
              <a:gd name="connsiteX14" fmla="*/ 2768179 w 8089611"/>
              <a:gd name="connsiteY14" fmla="*/ 1240750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270137 w 8089611"/>
              <a:gd name="connsiteY10" fmla="*/ 1221294 h 1659682"/>
              <a:gd name="connsiteX11" fmla="*/ 6036673 w 8089611"/>
              <a:gd name="connsiteY11" fmla="*/ 1211566 h 1659682"/>
              <a:gd name="connsiteX12" fmla="*/ 5725388 w 8089611"/>
              <a:gd name="connsiteY12" fmla="*/ 1221294 h 1659682"/>
              <a:gd name="connsiteX13" fmla="*/ 5550289 w 8089611"/>
              <a:gd name="connsiteY13" fmla="*/ 1221295 h 1659682"/>
              <a:gd name="connsiteX14" fmla="*/ 5229277 w 8089611"/>
              <a:gd name="connsiteY14" fmla="*/ 1376938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270137 w 8089611"/>
              <a:gd name="connsiteY10" fmla="*/ 1221294 h 1659682"/>
              <a:gd name="connsiteX11" fmla="*/ 6036673 w 8089611"/>
              <a:gd name="connsiteY11" fmla="*/ 1211566 h 1659682"/>
              <a:gd name="connsiteX12" fmla="*/ 5725388 w 8089611"/>
              <a:gd name="connsiteY12" fmla="*/ 1221294 h 1659682"/>
              <a:gd name="connsiteX13" fmla="*/ 5550289 w 8089611"/>
              <a:gd name="connsiteY13" fmla="*/ 1221295 h 1659682"/>
              <a:gd name="connsiteX14" fmla="*/ 5316826 w 8089611"/>
              <a:gd name="connsiteY14" fmla="*/ 1250478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24792 h 1659682"/>
              <a:gd name="connsiteX1" fmla="*/ 7223447 w 8089611"/>
              <a:gd name="connsiteY1" fmla="*/ 34520 h 1659682"/>
              <a:gd name="connsiteX2" fmla="*/ 7340179 w 8089611"/>
              <a:gd name="connsiteY2" fmla="*/ 34519 h 1659682"/>
              <a:gd name="connsiteX3" fmla="*/ 7466639 w 8089611"/>
              <a:gd name="connsiteY3" fmla="*/ 44248 h 1659682"/>
              <a:gd name="connsiteX4" fmla="*/ 7612553 w 8089611"/>
              <a:gd name="connsiteY4" fmla="*/ 5337 h 1659682"/>
              <a:gd name="connsiteX5" fmla="*/ 8011387 w 8089611"/>
              <a:gd name="connsiteY5" fmla="*/ 180435 h 1659682"/>
              <a:gd name="connsiteX6" fmla="*/ 8021115 w 8089611"/>
              <a:gd name="connsiteY6" fmla="*/ 443081 h 1659682"/>
              <a:gd name="connsiteX7" fmla="*/ 8069753 w 8089611"/>
              <a:gd name="connsiteY7" fmla="*/ 764094 h 1659682"/>
              <a:gd name="connsiteX8" fmla="*/ 7651465 w 8089611"/>
              <a:gd name="connsiteY8" fmla="*/ 1007286 h 1659682"/>
              <a:gd name="connsiteX9" fmla="*/ 6912162 w 8089611"/>
              <a:gd name="connsiteY9" fmla="*/ 1172656 h 1659682"/>
              <a:gd name="connsiteX10" fmla="*/ 6610605 w 8089611"/>
              <a:gd name="connsiteY10" fmla="*/ 1240749 h 1659682"/>
              <a:gd name="connsiteX11" fmla="*/ 6036673 w 8089611"/>
              <a:gd name="connsiteY11" fmla="*/ 1211566 h 1659682"/>
              <a:gd name="connsiteX12" fmla="*/ 5725388 w 8089611"/>
              <a:gd name="connsiteY12" fmla="*/ 1221294 h 1659682"/>
              <a:gd name="connsiteX13" fmla="*/ 5550289 w 8089611"/>
              <a:gd name="connsiteY13" fmla="*/ 1221295 h 1659682"/>
              <a:gd name="connsiteX14" fmla="*/ 5316826 w 8089611"/>
              <a:gd name="connsiteY14" fmla="*/ 1250478 h 1659682"/>
              <a:gd name="connsiteX15" fmla="*/ 2768179 w 8089611"/>
              <a:gd name="connsiteY15" fmla="*/ 1454758 h 1659682"/>
              <a:gd name="connsiteX16" fmla="*/ 2593081 w 8089611"/>
              <a:gd name="connsiteY16" fmla="*/ 1610401 h 1659682"/>
              <a:gd name="connsiteX17" fmla="*/ 1785686 w 8089611"/>
              <a:gd name="connsiteY17" fmla="*/ 1659039 h 1659682"/>
              <a:gd name="connsiteX18" fmla="*/ 1347941 w 8089611"/>
              <a:gd name="connsiteY18" fmla="*/ 1639584 h 1659682"/>
              <a:gd name="connsiteX19" fmla="*/ 501634 w 8089611"/>
              <a:gd name="connsiteY19" fmla="*/ 1610401 h 1659682"/>
              <a:gd name="connsiteX20" fmla="*/ 83345 w 8089611"/>
              <a:gd name="connsiteY20" fmla="*/ 1610401 h 1659682"/>
              <a:gd name="connsiteX21" fmla="*/ 15251 w 8089611"/>
              <a:gd name="connsiteY21" fmla="*/ 997558 h 1659682"/>
              <a:gd name="connsiteX22" fmla="*/ 5524 w 8089611"/>
              <a:gd name="connsiteY22" fmla="*/ 336077 h 1659682"/>
              <a:gd name="connsiteX23" fmla="*/ 24979 w 8089611"/>
              <a:gd name="connsiteY23" fmla="*/ 44248 h 1659682"/>
              <a:gd name="connsiteX24" fmla="*/ 258443 w 8089611"/>
              <a:gd name="connsiteY24" fmla="*/ 15065 h 1659682"/>
              <a:gd name="connsiteX25" fmla="*/ 1435490 w 8089611"/>
              <a:gd name="connsiteY25" fmla="*/ 34520 h 1659682"/>
              <a:gd name="connsiteX26" fmla="*/ 2661175 w 8089611"/>
              <a:gd name="connsiteY26" fmla="*/ 44248 h 1659682"/>
              <a:gd name="connsiteX27" fmla="*/ 3954954 w 8089611"/>
              <a:gd name="connsiteY27" fmla="*/ 44248 h 1659682"/>
              <a:gd name="connsiteX28" fmla="*/ 4840171 w 8089611"/>
              <a:gd name="connsiteY28" fmla="*/ 53975 h 1659682"/>
              <a:gd name="connsiteX29" fmla="*/ 5842120 w 8089611"/>
              <a:gd name="connsiteY29" fmla="*/ 34520 h 1659682"/>
              <a:gd name="connsiteX30" fmla="*/ 6425779 w 8089611"/>
              <a:gd name="connsiteY30" fmla="*/ 24792 h 165968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316826 w 8089611"/>
              <a:gd name="connsiteY14" fmla="*/ 1240928 h 1650132"/>
              <a:gd name="connsiteX15" fmla="*/ 2768179 w 8089611"/>
              <a:gd name="connsiteY15" fmla="*/ 144520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316826 w 8089611"/>
              <a:gd name="connsiteY14" fmla="*/ 1240928 h 1650132"/>
              <a:gd name="connsiteX15" fmla="*/ 5268188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453013 w 8089611"/>
              <a:gd name="connsiteY14" fmla="*/ 1386843 h 1650132"/>
              <a:gd name="connsiteX15" fmla="*/ 5268188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501651 w 8089611"/>
              <a:gd name="connsiteY14" fmla="*/ 1347932 h 1650132"/>
              <a:gd name="connsiteX15" fmla="*/ 5268188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414102 w 8089611"/>
              <a:gd name="connsiteY14" fmla="*/ 1347932 h 1650132"/>
              <a:gd name="connsiteX15" fmla="*/ 5268188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414102 w 8089611"/>
              <a:gd name="connsiteY14" fmla="*/ 1347932 h 1650132"/>
              <a:gd name="connsiteX15" fmla="*/ 5268188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501650 w 8089611"/>
              <a:gd name="connsiteY14" fmla="*/ 1416026 h 1650132"/>
              <a:gd name="connsiteX15" fmla="*/ 5268188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89611"/>
              <a:gd name="connsiteY0" fmla="*/ 15242 h 1650132"/>
              <a:gd name="connsiteX1" fmla="*/ 7223447 w 8089611"/>
              <a:gd name="connsiteY1" fmla="*/ 24970 h 1650132"/>
              <a:gd name="connsiteX2" fmla="*/ 7340179 w 8089611"/>
              <a:gd name="connsiteY2" fmla="*/ 24969 h 1650132"/>
              <a:gd name="connsiteX3" fmla="*/ 7466639 w 8089611"/>
              <a:gd name="connsiteY3" fmla="*/ 34698 h 1650132"/>
              <a:gd name="connsiteX4" fmla="*/ 7768195 w 8089611"/>
              <a:gd name="connsiteY4" fmla="*/ 54153 h 1650132"/>
              <a:gd name="connsiteX5" fmla="*/ 8011387 w 8089611"/>
              <a:gd name="connsiteY5" fmla="*/ 170885 h 1650132"/>
              <a:gd name="connsiteX6" fmla="*/ 8021115 w 8089611"/>
              <a:gd name="connsiteY6" fmla="*/ 433531 h 1650132"/>
              <a:gd name="connsiteX7" fmla="*/ 8069753 w 8089611"/>
              <a:gd name="connsiteY7" fmla="*/ 754544 h 1650132"/>
              <a:gd name="connsiteX8" fmla="*/ 7651465 w 8089611"/>
              <a:gd name="connsiteY8" fmla="*/ 997736 h 1650132"/>
              <a:gd name="connsiteX9" fmla="*/ 6912162 w 8089611"/>
              <a:gd name="connsiteY9" fmla="*/ 1163106 h 1650132"/>
              <a:gd name="connsiteX10" fmla="*/ 6610605 w 8089611"/>
              <a:gd name="connsiteY10" fmla="*/ 1231199 h 1650132"/>
              <a:gd name="connsiteX11" fmla="*/ 6036673 w 8089611"/>
              <a:gd name="connsiteY11" fmla="*/ 1202016 h 1650132"/>
              <a:gd name="connsiteX12" fmla="*/ 5725388 w 8089611"/>
              <a:gd name="connsiteY12" fmla="*/ 1211744 h 1650132"/>
              <a:gd name="connsiteX13" fmla="*/ 5550289 w 8089611"/>
              <a:gd name="connsiteY13" fmla="*/ 1211745 h 1650132"/>
              <a:gd name="connsiteX14" fmla="*/ 5501650 w 8089611"/>
              <a:gd name="connsiteY14" fmla="*/ 1416026 h 1650132"/>
              <a:gd name="connsiteX15" fmla="*/ 5112546 w 8089611"/>
              <a:gd name="connsiteY15" fmla="*/ 1610578 h 1650132"/>
              <a:gd name="connsiteX16" fmla="*/ 2593081 w 8089611"/>
              <a:gd name="connsiteY16" fmla="*/ 1600851 h 1650132"/>
              <a:gd name="connsiteX17" fmla="*/ 1785686 w 8089611"/>
              <a:gd name="connsiteY17" fmla="*/ 1649489 h 1650132"/>
              <a:gd name="connsiteX18" fmla="*/ 1347941 w 8089611"/>
              <a:gd name="connsiteY18" fmla="*/ 1630034 h 1650132"/>
              <a:gd name="connsiteX19" fmla="*/ 501634 w 8089611"/>
              <a:gd name="connsiteY19" fmla="*/ 1600851 h 1650132"/>
              <a:gd name="connsiteX20" fmla="*/ 83345 w 8089611"/>
              <a:gd name="connsiteY20" fmla="*/ 1600851 h 1650132"/>
              <a:gd name="connsiteX21" fmla="*/ 15251 w 8089611"/>
              <a:gd name="connsiteY21" fmla="*/ 988008 h 1650132"/>
              <a:gd name="connsiteX22" fmla="*/ 5524 w 8089611"/>
              <a:gd name="connsiteY22" fmla="*/ 326527 h 1650132"/>
              <a:gd name="connsiteX23" fmla="*/ 24979 w 8089611"/>
              <a:gd name="connsiteY23" fmla="*/ 34698 h 1650132"/>
              <a:gd name="connsiteX24" fmla="*/ 258443 w 8089611"/>
              <a:gd name="connsiteY24" fmla="*/ 5515 h 1650132"/>
              <a:gd name="connsiteX25" fmla="*/ 1435490 w 8089611"/>
              <a:gd name="connsiteY25" fmla="*/ 24970 h 1650132"/>
              <a:gd name="connsiteX26" fmla="*/ 2661175 w 8089611"/>
              <a:gd name="connsiteY26" fmla="*/ 34698 h 1650132"/>
              <a:gd name="connsiteX27" fmla="*/ 3954954 w 8089611"/>
              <a:gd name="connsiteY27" fmla="*/ 34698 h 1650132"/>
              <a:gd name="connsiteX28" fmla="*/ 4840171 w 8089611"/>
              <a:gd name="connsiteY28" fmla="*/ 44425 h 1650132"/>
              <a:gd name="connsiteX29" fmla="*/ 5842120 w 8089611"/>
              <a:gd name="connsiteY29" fmla="*/ 24970 h 1650132"/>
              <a:gd name="connsiteX30" fmla="*/ 6425779 w 8089611"/>
              <a:gd name="connsiteY30" fmla="*/ 15242 h 1650132"/>
              <a:gd name="connsiteX0" fmla="*/ 6425779 w 8057164"/>
              <a:gd name="connsiteY0" fmla="*/ 15242 h 1650132"/>
              <a:gd name="connsiteX1" fmla="*/ 7223447 w 8057164"/>
              <a:gd name="connsiteY1" fmla="*/ 24970 h 1650132"/>
              <a:gd name="connsiteX2" fmla="*/ 7340179 w 8057164"/>
              <a:gd name="connsiteY2" fmla="*/ 24969 h 1650132"/>
              <a:gd name="connsiteX3" fmla="*/ 7466639 w 8057164"/>
              <a:gd name="connsiteY3" fmla="*/ 34698 h 1650132"/>
              <a:gd name="connsiteX4" fmla="*/ 7768195 w 8057164"/>
              <a:gd name="connsiteY4" fmla="*/ 54153 h 1650132"/>
              <a:gd name="connsiteX5" fmla="*/ 8011387 w 8057164"/>
              <a:gd name="connsiteY5" fmla="*/ 170885 h 1650132"/>
              <a:gd name="connsiteX6" fmla="*/ 8021115 w 8057164"/>
              <a:gd name="connsiteY6" fmla="*/ 433531 h 1650132"/>
              <a:gd name="connsiteX7" fmla="*/ 7632009 w 8057164"/>
              <a:gd name="connsiteY7" fmla="*/ 803182 h 1650132"/>
              <a:gd name="connsiteX8" fmla="*/ 7651465 w 8057164"/>
              <a:gd name="connsiteY8" fmla="*/ 997736 h 1650132"/>
              <a:gd name="connsiteX9" fmla="*/ 6912162 w 8057164"/>
              <a:gd name="connsiteY9" fmla="*/ 1163106 h 1650132"/>
              <a:gd name="connsiteX10" fmla="*/ 6610605 w 8057164"/>
              <a:gd name="connsiteY10" fmla="*/ 1231199 h 1650132"/>
              <a:gd name="connsiteX11" fmla="*/ 6036673 w 8057164"/>
              <a:gd name="connsiteY11" fmla="*/ 1202016 h 1650132"/>
              <a:gd name="connsiteX12" fmla="*/ 5725388 w 8057164"/>
              <a:gd name="connsiteY12" fmla="*/ 1211744 h 1650132"/>
              <a:gd name="connsiteX13" fmla="*/ 5550289 w 8057164"/>
              <a:gd name="connsiteY13" fmla="*/ 1211745 h 1650132"/>
              <a:gd name="connsiteX14" fmla="*/ 5501650 w 8057164"/>
              <a:gd name="connsiteY14" fmla="*/ 1416026 h 1650132"/>
              <a:gd name="connsiteX15" fmla="*/ 5112546 w 8057164"/>
              <a:gd name="connsiteY15" fmla="*/ 1610578 h 1650132"/>
              <a:gd name="connsiteX16" fmla="*/ 2593081 w 8057164"/>
              <a:gd name="connsiteY16" fmla="*/ 1600851 h 1650132"/>
              <a:gd name="connsiteX17" fmla="*/ 1785686 w 8057164"/>
              <a:gd name="connsiteY17" fmla="*/ 1649489 h 1650132"/>
              <a:gd name="connsiteX18" fmla="*/ 1347941 w 8057164"/>
              <a:gd name="connsiteY18" fmla="*/ 1630034 h 1650132"/>
              <a:gd name="connsiteX19" fmla="*/ 501634 w 8057164"/>
              <a:gd name="connsiteY19" fmla="*/ 1600851 h 1650132"/>
              <a:gd name="connsiteX20" fmla="*/ 83345 w 8057164"/>
              <a:gd name="connsiteY20" fmla="*/ 1600851 h 1650132"/>
              <a:gd name="connsiteX21" fmla="*/ 15251 w 8057164"/>
              <a:gd name="connsiteY21" fmla="*/ 988008 h 1650132"/>
              <a:gd name="connsiteX22" fmla="*/ 5524 w 8057164"/>
              <a:gd name="connsiteY22" fmla="*/ 326527 h 1650132"/>
              <a:gd name="connsiteX23" fmla="*/ 24979 w 8057164"/>
              <a:gd name="connsiteY23" fmla="*/ 34698 h 1650132"/>
              <a:gd name="connsiteX24" fmla="*/ 258443 w 8057164"/>
              <a:gd name="connsiteY24" fmla="*/ 5515 h 1650132"/>
              <a:gd name="connsiteX25" fmla="*/ 1435490 w 8057164"/>
              <a:gd name="connsiteY25" fmla="*/ 24970 h 1650132"/>
              <a:gd name="connsiteX26" fmla="*/ 2661175 w 8057164"/>
              <a:gd name="connsiteY26" fmla="*/ 34698 h 1650132"/>
              <a:gd name="connsiteX27" fmla="*/ 3954954 w 8057164"/>
              <a:gd name="connsiteY27" fmla="*/ 34698 h 1650132"/>
              <a:gd name="connsiteX28" fmla="*/ 4840171 w 8057164"/>
              <a:gd name="connsiteY28" fmla="*/ 44425 h 1650132"/>
              <a:gd name="connsiteX29" fmla="*/ 5842120 w 8057164"/>
              <a:gd name="connsiteY29" fmla="*/ 24970 h 1650132"/>
              <a:gd name="connsiteX30" fmla="*/ 6425779 w 8057164"/>
              <a:gd name="connsiteY30" fmla="*/ 15242 h 1650132"/>
              <a:gd name="connsiteX0" fmla="*/ 6425779 w 8057164"/>
              <a:gd name="connsiteY0" fmla="*/ 15242 h 1650132"/>
              <a:gd name="connsiteX1" fmla="*/ 7223447 w 8057164"/>
              <a:gd name="connsiteY1" fmla="*/ 24970 h 1650132"/>
              <a:gd name="connsiteX2" fmla="*/ 7340179 w 8057164"/>
              <a:gd name="connsiteY2" fmla="*/ 24969 h 1650132"/>
              <a:gd name="connsiteX3" fmla="*/ 7466639 w 8057164"/>
              <a:gd name="connsiteY3" fmla="*/ 34698 h 1650132"/>
              <a:gd name="connsiteX4" fmla="*/ 7768195 w 8057164"/>
              <a:gd name="connsiteY4" fmla="*/ 54153 h 1650132"/>
              <a:gd name="connsiteX5" fmla="*/ 8011387 w 8057164"/>
              <a:gd name="connsiteY5" fmla="*/ 170885 h 1650132"/>
              <a:gd name="connsiteX6" fmla="*/ 8021115 w 8057164"/>
              <a:gd name="connsiteY6" fmla="*/ 433531 h 1650132"/>
              <a:gd name="connsiteX7" fmla="*/ 7632009 w 8057164"/>
              <a:gd name="connsiteY7" fmla="*/ 803182 h 1650132"/>
              <a:gd name="connsiteX8" fmla="*/ 7242904 w 8057164"/>
              <a:gd name="connsiteY8" fmla="*/ 1056102 h 1650132"/>
              <a:gd name="connsiteX9" fmla="*/ 6912162 w 8057164"/>
              <a:gd name="connsiteY9" fmla="*/ 1163106 h 1650132"/>
              <a:gd name="connsiteX10" fmla="*/ 6610605 w 8057164"/>
              <a:gd name="connsiteY10" fmla="*/ 1231199 h 1650132"/>
              <a:gd name="connsiteX11" fmla="*/ 6036673 w 8057164"/>
              <a:gd name="connsiteY11" fmla="*/ 1202016 h 1650132"/>
              <a:gd name="connsiteX12" fmla="*/ 5725388 w 8057164"/>
              <a:gd name="connsiteY12" fmla="*/ 1211744 h 1650132"/>
              <a:gd name="connsiteX13" fmla="*/ 5550289 w 8057164"/>
              <a:gd name="connsiteY13" fmla="*/ 1211745 h 1650132"/>
              <a:gd name="connsiteX14" fmla="*/ 5501650 w 8057164"/>
              <a:gd name="connsiteY14" fmla="*/ 1416026 h 1650132"/>
              <a:gd name="connsiteX15" fmla="*/ 5112546 w 8057164"/>
              <a:gd name="connsiteY15" fmla="*/ 1610578 h 1650132"/>
              <a:gd name="connsiteX16" fmla="*/ 2593081 w 8057164"/>
              <a:gd name="connsiteY16" fmla="*/ 1600851 h 1650132"/>
              <a:gd name="connsiteX17" fmla="*/ 1785686 w 8057164"/>
              <a:gd name="connsiteY17" fmla="*/ 1649489 h 1650132"/>
              <a:gd name="connsiteX18" fmla="*/ 1347941 w 8057164"/>
              <a:gd name="connsiteY18" fmla="*/ 1630034 h 1650132"/>
              <a:gd name="connsiteX19" fmla="*/ 501634 w 8057164"/>
              <a:gd name="connsiteY19" fmla="*/ 1600851 h 1650132"/>
              <a:gd name="connsiteX20" fmla="*/ 83345 w 8057164"/>
              <a:gd name="connsiteY20" fmla="*/ 1600851 h 1650132"/>
              <a:gd name="connsiteX21" fmla="*/ 15251 w 8057164"/>
              <a:gd name="connsiteY21" fmla="*/ 988008 h 1650132"/>
              <a:gd name="connsiteX22" fmla="*/ 5524 w 8057164"/>
              <a:gd name="connsiteY22" fmla="*/ 326527 h 1650132"/>
              <a:gd name="connsiteX23" fmla="*/ 24979 w 8057164"/>
              <a:gd name="connsiteY23" fmla="*/ 34698 h 1650132"/>
              <a:gd name="connsiteX24" fmla="*/ 258443 w 8057164"/>
              <a:gd name="connsiteY24" fmla="*/ 5515 h 1650132"/>
              <a:gd name="connsiteX25" fmla="*/ 1435490 w 8057164"/>
              <a:gd name="connsiteY25" fmla="*/ 24970 h 1650132"/>
              <a:gd name="connsiteX26" fmla="*/ 2661175 w 8057164"/>
              <a:gd name="connsiteY26" fmla="*/ 34698 h 1650132"/>
              <a:gd name="connsiteX27" fmla="*/ 3954954 w 8057164"/>
              <a:gd name="connsiteY27" fmla="*/ 34698 h 1650132"/>
              <a:gd name="connsiteX28" fmla="*/ 4840171 w 8057164"/>
              <a:gd name="connsiteY28" fmla="*/ 44425 h 1650132"/>
              <a:gd name="connsiteX29" fmla="*/ 5842120 w 8057164"/>
              <a:gd name="connsiteY29" fmla="*/ 24970 h 1650132"/>
              <a:gd name="connsiteX30" fmla="*/ 6425779 w 8057164"/>
              <a:gd name="connsiteY30" fmla="*/ 15242 h 1650132"/>
              <a:gd name="connsiteX0" fmla="*/ 6425779 w 8032442"/>
              <a:gd name="connsiteY0" fmla="*/ 15242 h 1650132"/>
              <a:gd name="connsiteX1" fmla="*/ 7223447 w 8032442"/>
              <a:gd name="connsiteY1" fmla="*/ 24970 h 1650132"/>
              <a:gd name="connsiteX2" fmla="*/ 7340179 w 8032442"/>
              <a:gd name="connsiteY2" fmla="*/ 24969 h 1650132"/>
              <a:gd name="connsiteX3" fmla="*/ 7466639 w 8032442"/>
              <a:gd name="connsiteY3" fmla="*/ 34698 h 1650132"/>
              <a:gd name="connsiteX4" fmla="*/ 7768195 w 8032442"/>
              <a:gd name="connsiteY4" fmla="*/ 54153 h 1650132"/>
              <a:gd name="connsiteX5" fmla="*/ 7914111 w 8032442"/>
              <a:gd name="connsiteY5" fmla="*/ 219523 h 1650132"/>
              <a:gd name="connsiteX6" fmla="*/ 8021115 w 8032442"/>
              <a:gd name="connsiteY6" fmla="*/ 433531 h 1650132"/>
              <a:gd name="connsiteX7" fmla="*/ 7632009 w 8032442"/>
              <a:gd name="connsiteY7" fmla="*/ 803182 h 1650132"/>
              <a:gd name="connsiteX8" fmla="*/ 7242904 w 8032442"/>
              <a:gd name="connsiteY8" fmla="*/ 1056102 h 1650132"/>
              <a:gd name="connsiteX9" fmla="*/ 6912162 w 8032442"/>
              <a:gd name="connsiteY9" fmla="*/ 1163106 h 1650132"/>
              <a:gd name="connsiteX10" fmla="*/ 6610605 w 8032442"/>
              <a:gd name="connsiteY10" fmla="*/ 1231199 h 1650132"/>
              <a:gd name="connsiteX11" fmla="*/ 6036673 w 8032442"/>
              <a:gd name="connsiteY11" fmla="*/ 1202016 h 1650132"/>
              <a:gd name="connsiteX12" fmla="*/ 5725388 w 8032442"/>
              <a:gd name="connsiteY12" fmla="*/ 1211744 h 1650132"/>
              <a:gd name="connsiteX13" fmla="*/ 5550289 w 8032442"/>
              <a:gd name="connsiteY13" fmla="*/ 1211745 h 1650132"/>
              <a:gd name="connsiteX14" fmla="*/ 5501650 w 8032442"/>
              <a:gd name="connsiteY14" fmla="*/ 1416026 h 1650132"/>
              <a:gd name="connsiteX15" fmla="*/ 5112546 w 8032442"/>
              <a:gd name="connsiteY15" fmla="*/ 1610578 h 1650132"/>
              <a:gd name="connsiteX16" fmla="*/ 2593081 w 8032442"/>
              <a:gd name="connsiteY16" fmla="*/ 1600851 h 1650132"/>
              <a:gd name="connsiteX17" fmla="*/ 1785686 w 8032442"/>
              <a:gd name="connsiteY17" fmla="*/ 1649489 h 1650132"/>
              <a:gd name="connsiteX18" fmla="*/ 1347941 w 8032442"/>
              <a:gd name="connsiteY18" fmla="*/ 1630034 h 1650132"/>
              <a:gd name="connsiteX19" fmla="*/ 501634 w 8032442"/>
              <a:gd name="connsiteY19" fmla="*/ 1600851 h 1650132"/>
              <a:gd name="connsiteX20" fmla="*/ 83345 w 8032442"/>
              <a:gd name="connsiteY20" fmla="*/ 1600851 h 1650132"/>
              <a:gd name="connsiteX21" fmla="*/ 15251 w 8032442"/>
              <a:gd name="connsiteY21" fmla="*/ 988008 h 1650132"/>
              <a:gd name="connsiteX22" fmla="*/ 5524 w 8032442"/>
              <a:gd name="connsiteY22" fmla="*/ 326527 h 1650132"/>
              <a:gd name="connsiteX23" fmla="*/ 24979 w 8032442"/>
              <a:gd name="connsiteY23" fmla="*/ 34698 h 1650132"/>
              <a:gd name="connsiteX24" fmla="*/ 258443 w 8032442"/>
              <a:gd name="connsiteY24" fmla="*/ 5515 h 1650132"/>
              <a:gd name="connsiteX25" fmla="*/ 1435490 w 8032442"/>
              <a:gd name="connsiteY25" fmla="*/ 24970 h 1650132"/>
              <a:gd name="connsiteX26" fmla="*/ 2661175 w 8032442"/>
              <a:gd name="connsiteY26" fmla="*/ 34698 h 1650132"/>
              <a:gd name="connsiteX27" fmla="*/ 3954954 w 8032442"/>
              <a:gd name="connsiteY27" fmla="*/ 34698 h 1650132"/>
              <a:gd name="connsiteX28" fmla="*/ 4840171 w 8032442"/>
              <a:gd name="connsiteY28" fmla="*/ 44425 h 1650132"/>
              <a:gd name="connsiteX29" fmla="*/ 5842120 w 8032442"/>
              <a:gd name="connsiteY29" fmla="*/ 24970 h 1650132"/>
              <a:gd name="connsiteX30" fmla="*/ 6425779 w 8032442"/>
              <a:gd name="connsiteY30" fmla="*/ 15242 h 1650132"/>
              <a:gd name="connsiteX0" fmla="*/ 6425779 w 7915330"/>
              <a:gd name="connsiteY0" fmla="*/ 15242 h 1650132"/>
              <a:gd name="connsiteX1" fmla="*/ 7223447 w 7915330"/>
              <a:gd name="connsiteY1" fmla="*/ 24970 h 1650132"/>
              <a:gd name="connsiteX2" fmla="*/ 7340179 w 7915330"/>
              <a:gd name="connsiteY2" fmla="*/ 24969 h 1650132"/>
              <a:gd name="connsiteX3" fmla="*/ 7466639 w 7915330"/>
              <a:gd name="connsiteY3" fmla="*/ 34698 h 1650132"/>
              <a:gd name="connsiteX4" fmla="*/ 7768195 w 7915330"/>
              <a:gd name="connsiteY4" fmla="*/ 54153 h 1650132"/>
              <a:gd name="connsiteX5" fmla="*/ 7914111 w 7915330"/>
              <a:gd name="connsiteY5" fmla="*/ 219523 h 1650132"/>
              <a:gd name="connsiteX6" fmla="*/ 7826561 w 7915330"/>
              <a:gd name="connsiteY6" fmla="*/ 589174 h 1650132"/>
              <a:gd name="connsiteX7" fmla="*/ 7632009 w 7915330"/>
              <a:gd name="connsiteY7" fmla="*/ 803182 h 1650132"/>
              <a:gd name="connsiteX8" fmla="*/ 7242904 w 7915330"/>
              <a:gd name="connsiteY8" fmla="*/ 1056102 h 1650132"/>
              <a:gd name="connsiteX9" fmla="*/ 6912162 w 7915330"/>
              <a:gd name="connsiteY9" fmla="*/ 1163106 h 1650132"/>
              <a:gd name="connsiteX10" fmla="*/ 6610605 w 7915330"/>
              <a:gd name="connsiteY10" fmla="*/ 1231199 h 1650132"/>
              <a:gd name="connsiteX11" fmla="*/ 6036673 w 7915330"/>
              <a:gd name="connsiteY11" fmla="*/ 1202016 h 1650132"/>
              <a:gd name="connsiteX12" fmla="*/ 5725388 w 7915330"/>
              <a:gd name="connsiteY12" fmla="*/ 1211744 h 1650132"/>
              <a:gd name="connsiteX13" fmla="*/ 5550289 w 7915330"/>
              <a:gd name="connsiteY13" fmla="*/ 1211745 h 1650132"/>
              <a:gd name="connsiteX14" fmla="*/ 5501650 w 7915330"/>
              <a:gd name="connsiteY14" fmla="*/ 1416026 h 1650132"/>
              <a:gd name="connsiteX15" fmla="*/ 5112546 w 7915330"/>
              <a:gd name="connsiteY15" fmla="*/ 1610578 h 1650132"/>
              <a:gd name="connsiteX16" fmla="*/ 2593081 w 7915330"/>
              <a:gd name="connsiteY16" fmla="*/ 1600851 h 1650132"/>
              <a:gd name="connsiteX17" fmla="*/ 1785686 w 7915330"/>
              <a:gd name="connsiteY17" fmla="*/ 1649489 h 1650132"/>
              <a:gd name="connsiteX18" fmla="*/ 1347941 w 7915330"/>
              <a:gd name="connsiteY18" fmla="*/ 1630034 h 1650132"/>
              <a:gd name="connsiteX19" fmla="*/ 501634 w 7915330"/>
              <a:gd name="connsiteY19" fmla="*/ 1600851 h 1650132"/>
              <a:gd name="connsiteX20" fmla="*/ 83345 w 7915330"/>
              <a:gd name="connsiteY20" fmla="*/ 1600851 h 1650132"/>
              <a:gd name="connsiteX21" fmla="*/ 15251 w 7915330"/>
              <a:gd name="connsiteY21" fmla="*/ 988008 h 1650132"/>
              <a:gd name="connsiteX22" fmla="*/ 5524 w 7915330"/>
              <a:gd name="connsiteY22" fmla="*/ 326527 h 1650132"/>
              <a:gd name="connsiteX23" fmla="*/ 24979 w 7915330"/>
              <a:gd name="connsiteY23" fmla="*/ 34698 h 1650132"/>
              <a:gd name="connsiteX24" fmla="*/ 258443 w 7915330"/>
              <a:gd name="connsiteY24" fmla="*/ 5515 h 1650132"/>
              <a:gd name="connsiteX25" fmla="*/ 1435490 w 7915330"/>
              <a:gd name="connsiteY25" fmla="*/ 24970 h 1650132"/>
              <a:gd name="connsiteX26" fmla="*/ 2661175 w 7915330"/>
              <a:gd name="connsiteY26" fmla="*/ 34698 h 1650132"/>
              <a:gd name="connsiteX27" fmla="*/ 3954954 w 7915330"/>
              <a:gd name="connsiteY27" fmla="*/ 34698 h 1650132"/>
              <a:gd name="connsiteX28" fmla="*/ 4840171 w 7915330"/>
              <a:gd name="connsiteY28" fmla="*/ 44425 h 1650132"/>
              <a:gd name="connsiteX29" fmla="*/ 5842120 w 7915330"/>
              <a:gd name="connsiteY29" fmla="*/ 24970 h 1650132"/>
              <a:gd name="connsiteX30" fmla="*/ 6425779 w 7915330"/>
              <a:gd name="connsiteY30" fmla="*/ 15242 h 165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915330" h="1650132">
                <a:moveTo>
                  <a:pt x="6425779" y="15242"/>
                </a:moveTo>
                <a:cubicBezTo>
                  <a:pt x="6656000" y="15242"/>
                  <a:pt x="7071047" y="23349"/>
                  <a:pt x="7223447" y="24970"/>
                </a:cubicBezTo>
                <a:cubicBezTo>
                  <a:pt x="7375847" y="26591"/>
                  <a:pt x="7299647" y="23348"/>
                  <a:pt x="7340179" y="24969"/>
                </a:cubicBezTo>
                <a:cubicBezTo>
                  <a:pt x="7380711" y="26590"/>
                  <a:pt x="7395303" y="29834"/>
                  <a:pt x="7466639" y="34698"/>
                </a:cubicBezTo>
                <a:cubicBezTo>
                  <a:pt x="7537975" y="39562"/>
                  <a:pt x="7693616" y="23349"/>
                  <a:pt x="7768195" y="54153"/>
                </a:cubicBezTo>
                <a:cubicBezTo>
                  <a:pt x="7842774" y="84957"/>
                  <a:pt x="7904383" y="130353"/>
                  <a:pt x="7914111" y="219523"/>
                </a:cubicBezTo>
                <a:cubicBezTo>
                  <a:pt x="7923839" y="308693"/>
                  <a:pt x="7873578" y="491898"/>
                  <a:pt x="7826561" y="589174"/>
                </a:cubicBezTo>
                <a:cubicBezTo>
                  <a:pt x="7779544" y="686450"/>
                  <a:pt x="7729285" y="725361"/>
                  <a:pt x="7632009" y="803182"/>
                </a:cubicBezTo>
                <a:cubicBezTo>
                  <a:pt x="7534733" y="881003"/>
                  <a:pt x="7362878" y="996115"/>
                  <a:pt x="7242904" y="1056102"/>
                </a:cubicBezTo>
                <a:cubicBezTo>
                  <a:pt x="7122930" y="1116089"/>
                  <a:pt x="7017545" y="1133923"/>
                  <a:pt x="6912162" y="1163106"/>
                </a:cubicBezTo>
                <a:cubicBezTo>
                  <a:pt x="6806779" y="1192289"/>
                  <a:pt x="6756520" y="1224714"/>
                  <a:pt x="6610605" y="1231199"/>
                </a:cubicBezTo>
                <a:lnTo>
                  <a:pt x="6036673" y="1202016"/>
                </a:lnTo>
                <a:lnTo>
                  <a:pt x="5725388" y="1211744"/>
                </a:lnTo>
                <a:lnTo>
                  <a:pt x="5550289" y="1211745"/>
                </a:lnTo>
                <a:cubicBezTo>
                  <a:pt x="5405995" y="1219852"/>
                  <a:pt x="5574607" y="1349554"/>
                  <a:pt x="5501650" y="1416026"/>
                </a:cubicBezTo>
                <a:cubicBezTo>
                  <a:pt x="5428693" y="1482498"/>
                  <a:pt x="5597307" y="1579774"/>
                  <a:pt x="5112546" y="1610578"/>
                </a:cubicBezTo>
                <a:cubicBezTo>
                  <a:pt x="4627785" y="1641382"/>
                  <a:pt x="3147558" y="1594366"/>
                  <a:pt x="2593081" y="1600851"/>
                </a:cubicBezTo>
                <a:cubicBezTo>
                  <a:pt x="2038604" y="1607336"/>
                  <a:pt x="1993209" y="1644625"/>
                  <a:pt x="1785686" y="1649489"/>
                </a:cubicBezTo>
                <a:cubicBezTo>
                  <a:pt x="1578163" y="1654353"/>
                  <a:pt x="1347941" y="1630034"/>
                  <a:pt x="1347941" y="1630034"/>
                </a:cubicBezTo>
                <a:lnTo>
                  <a:pt x="501634" y="1600851"/>
                </a:lnTo>
                <a:cubicBezTo>
                  <a:pt x="290868" y="1595987"/>
                  <a:pt x="164409" y="1702991"/>
                  <a:pt x="83345" y="1600851"/>
                </a:cubicBezTo>
                <a:cubicBezTo>
                  <a:pt x="2281" y="1498711"/>
                  <a:pt x="28221" y="1200395"/>
                  <a:pt x="15251" y="988008"/>
                </a:cubicBezTo>
                <a:cubicBezTo>
                  <a:pt x="2281" y="775621"/>
                  <a:pt x="3903" y="485412"/>
                  <a:pt x="5524" y="326527"/>
                </a:cubicBezTo>
                <a:cubicBezTo>
                  <a:pt x="7145" y="167642"/>
                  <a:pt x="-17174" y="88200"/>
                  <a:pt x="24979" y="34698"/>
                </a:cubicBezTo>
                <a:cubicBezTo>
                  <a:pt x="67132" y="-18804"/>
                  <a:pt x="258443" y="5515"/>
                  <a:pt x="258443" y="5515"/>
                </a:cubicBezTo>
                <a:lnTo>
                  <a:pt x="1435490" y="24970"/>
                </a:lnTo>
                <a:lnTo>
                  <a:pt x="2661175" y="34698"/>
                </a:lnTo>
                <a:lnTo>
                  <a:pt x="3954954" y="34698"/>
                </a:lnTo>
                <a:lnTo>
                  <a:pt x="4840171" y="44425"/>
                </a:lnTo>
                <a:cubicBezTo>
                  <a:pt x="5154699" y="42804"/>
                  <a:pt x="5501652" y="21727"/>
                  <a:pt x="5842120" y="24970"/>
                </a:cubicBezTo>
                <a:lnTo>
                  <a:pt x="6425779" y="15242"/>
                </a:ln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271891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8F55-265A-4650-A442-3F7996A0DB8C}"/>
              </a:ext>
            </a:extLst>
          </p:cNvPr>
          <p:cNvSpPr>
            <a:spLocks noGrp="1"/>
          </p:cNvSpPr>
          <p:nvPr>
            <p:ph idx="1"/>
          </p:nvPr>
        </p:nvSpPr>
        <p:spPr>
          <a:xfrm>
            <a:off x="215900" y="272377"/>
            <a:ext cx="8801640" cy="6274339"/>
          </a:xfrm>
          <a:solidFill>
            <a:srgbClr val="FFFEEF"/>
          </a:solidFill>
          <a:ln w="19050">
            <a:solidFill>
              <a:schemeClr val="tx1">
                <a:lumMod val="50000"/>
                <a:lumOff val="50000"/>
              </a:schemeClr>
            </a:solidFill>
          </a:ln>
        </p:spPr>
        <p:txBody>
          <a:bodyPr vert="horz" lIns="91440" tIns="45720" rIns="91440" bIns="45720" rtlCol="0">
            <a:noAutofit/>
          </a:bodyPr>
          <a:lstStyle/>
          <a:p>
            <a:pPr marL="0" indent="0">
              <a:buNone/>
            </a:pPr>
            <a:r>
              <a:rPr lang="en-GB" dirty="0">
                <a:latin typeface="+mj-lt"/>
              </a:rPr>
              <a:t>Since essay-based assignments are set by lecturers in the Arts and Social Sciences 75% of the time, it is of vital importance that students learn how to write a good essay. Essays have been used to test students’ knowledge for thousands of years (</a:t>
            </a:r>
            <a:r>
              <a:rPr lang="en-GB" dirty="0" err="1">
                <a:latin typeface="+mj-lt"/>
              </a:rPr>
              <a:t>Greetham</a:t>
            </a:r>
            <a:r>
              <a:rPr lang="en-GB" dirty="0">
                <a:latin typeface="+mj-lt"/>
              </a:rPr>
              <a:t>, 2008); on average a graduate will write 150 essays during their entire educational career (Macmillan, 2016). </a:t>
            </a:r>
            <a:r>
              <a:rPr lang="en-GB" dirty="0">
                <a:solidFill>
                  <a:srgbClr val="0070C0"/>
                </a:solidFill>
                <a:latin typeface="+mj-lt"/>
              </a:rPr>
              <a:t>However, essay writing is an art not a science, so opinions on the essential elements of an excellent essay vary. </a:t>
            </a:r>
            <a:r>
              <a:rPr lang="en-GB" dirty="0">
                <a:latin typeface="+mj-lt"/>
              </a:rPr>
              <a:t>Cottrell (2008) defines an essay as a structured answer to an academic question, while Bryman (2012) adds that good essays require evidence to support the arguments. This essay analyses opinions on what makes an excellent essay from Fredrickson (2018), Jones (2019) and Grace (2020), particularly  on how arguments should be supported with high-quality evidence and developed incrementally.</a:t>
            </a:r>
          </a:p>
        </p:txBody>
      </p:sp>
      <p:sp>
        <p:nvSpPr>
          <p:cNvPr id="2" name="Freeform: Shape 1">
            <a:extLst>
              <a:ext uri="{FF2B5EF4-FFF2-40B4-BE49-F238E27FC236}">
                <a16:creationId xmlns:a16="http://schemas.microsoft.com/office/drawing/2014/main" id="{83AB41FC-1A7D-4FEE-82D4-46302DA8B303}"/>
              </a:ext>
            </a:extLst>
          </p:cNvPr>
          <p:cNvSpPr/>
          <p:nvPr/>
        </p:nvSpPr>
        <p:spPr>
          <a:xfrm flipH="1">
            <a:off x="1459147" y="3793786"/>
            <a:ext cx="4114801" cy="1940471"/>
          </a:xfrm>
          <a:custGeom>
            <a:avLst/>
            <a:gdLst>
              <a:gd name="connsiteX0" fmla="*/ 1339895 w 2996094"/>
              <a:gd name="connsiteY0" fmla="*/ 4 h 1940471"/>
              <a:gd name="connsiteX1" fmla="*/ 1349622 w 2996094"/>
              <a:gd name="connsiteY1" fmla="*/ 593391 h 1940471"/>
              <a:gd name="connsiteX2" fmla="*/ 1291256 w 2996094"/>
              <a:gd name="connsiteY2" fmla="*/ 953315 h 1940471"/>
              <a:gd name="connsiteX3" fmla="*/ 1135614 w 2996094"/>
              <a:gd name="connsiteY3" fmla="*/ 1147868 h 1940471"/>
              <a:gd name="connsiteX4" fmla="*/ 824329 w 2996094"/>
              <a:gd name="connsiteY4" fmla="*/ 1206234 h 1940471"/>
              <a:gd name="connsiteX5" fmla="*/ 493588 w 2996094"/>
              <a:gd name="connsiteY5" fmla="*/ 1206234 h 1940471"/>
              <a:gd name="connsiteX6" fmla="*/ 123937 w 2996094"/>
              <a:gd name="connsiteY6" fmla="*/ 1186779 h 1940471"/>
              <a:gd name="connsiteX7" fmla="*/ 7205 w 2996094"/>
              <a:gd name="connsiteY7" fmla="*/ 1429970 h 1940471"/>
              <a:gd name="connsiteX8" fmla="*/ 46116 w 2996094"/>
              <a:gd name="connsiteY8" fmla="*/ 1712072 h 1940471"/>
              <a:gd name="connsiteX9" fmla="*/ 318490 w 2996094"/>
              <a:gd name="connsiteY9" fmla="*/ 1877443 h 1940471"/>
              <a:gd name="connsiteX10" fmla="*/ 921605 w 2996094"/>
              <a:gd name="connsiteY10" fmla="*/ 1935809 h 1940471"/>
              <a:gd name="connsiteX11" fmla="*/ 1952737 w 2996094"/>
              <a:gd name="connsiteY11" fmla="*/ 1926081 h 1940471"/>
              <a:gd name="connsiteX12" fmla="*/ 2623946 w 2996094"/>
              <a:gd name="connsiteY12" fmla="*/ 1935809 h 1940471"/>
              <a:gd name="connsiteX13" fmla="*/ 2915775 w 2996094"/>
              <a:gd name="connsiteY13" fmla="*/ 1838532 h 1940471"/>
              <a:gd name="connsiteX14" fmla="*/ 2993597 w 2996094"/>
              <a:gd name="connsiteY14" fmla="*/ 1439698 h 1940471"/>
              <a:gd name="connsiteX15" fmla="*/ 2847682 w 2996094"/>
              <a:gd name="connsiteY15" fmla="*/ 1128413 h 1940471"/>
              <a:gd name="connsiteX16" fmla="*/ 2380754 w 2996094"/>
              <a:gd name="connsiteY16" fmla="*/ 1099230 h 1940471"/>
              <a:gd name="connsiteX17" fmla="*/ 1729001 w 2996094"/>
              <a:gd name="connsiteY17" fmla="*/ 1128413 h 1940471"/>
              <a:gd name="connsiteX18" fmla="*/ 1476082 w 2996094"/>
              <a:gd name="connsiteY18" fmla="*/ 1118685 h 1940471"/>
              <a:gd name="connsiteX19" fmla="*/ 1398260 w 2996094"/>
              <a:gd name="connsiteY19" fmla="*/ 583664 h 1940471"/>
              <a:gd name="connsiteX20" fmla="*/ 1339895 w 2996094"/>
              <a:gd name="connsiteY20" fmla="*/ 4 h 1940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6094" h="1940471">
                <a:moveTo>
                  <a:pt x="1339895" y="4"/>
                </a:moveTo>
                <a:cubicBezTo>
                  <a:pt x="1331789" y="1625"/>
                  <a:pt x="1357728" y="434506"/>
                  <a:pt x="1349622" y="593391"/>
                </a:cubicBezTo>
                <a:cubicBezTo>
                  <a:pt x="1341516" y="752276"/>
                  <a:pt x="1326924" y="860902"/>
                  <a:pt x="1291256" y="953315"/>
                </a:cubicBezTo>
                <a:cubicBezTo>
                  <a:pt x="1255588" y="1045728"/>
                  <a:pt x="1213435" y="1105715"/>
                  <a:pt x="1135614" y="1147868"/>
                </a:cubicBezTo>
                <a:cubicBezTo>
                  <a:pt x="1057793" y="1190021"/>
                  <a:pt x="931333" y="1196506"/>
                  <a:pt x="824329" y="1206234"/>
                </a:cubicBezTo>
                <a:cubicBezTo>
                  <a:pt x="717325" y="1215962"/>
                  <a:pt x="610320" y="1209477"/>
                  <a:pt x="493588" y="1206234"/>
                </a:cubicBezTo>
                <a:cubicBezTo>
                  <a:pt x="376856" y="1202992"/>
                  <a:pt x="205001" y="1149490"/>
                  <a:pt x="123937" y="1186779"/>
                </a:cubicBezTo>
                <a:cubicBezTo>
                  <a:pt x="42873" y="1224068"/>
                  <a:pt x="20175" y="1342421"/>
                  <a:pt x="7205" y="1429970"/>
                </a:cubicBezTo>
                <a:cubicBezTo>
                  <a:pt x="-5765" y="1517519"/>
                  <a:pt x="-5765" y="1637493"/>
                  <a:pt x="46116" y="1712072"/>
                </a:cubicBezTo>
                <a:cubicBezTo>
                  <a:pt x="97997" y="1786651"/>
                  <a:pt x="172575" y="1840153"/>
                  <a:pt x="318490" y="1877443"/>
                </a:cubicBezTo>
                <a:cubicBezTo>
                  <a:pt x="464405" y="1914733"/>
                  <a:pt x="649231" y="1927703"/>
                  <a:pt x="921605" y="1935809"/>
                </a:cubicBezTo>
                <a:cubicBezTo>
                  <a:pt x="1193979" y="1943915"/>
                  <a:pt x="1669014" y="1926081"/>
                  <a:pt x="1952737" y="1926081"/>
                </a:cubicBezTo>
                <a:cubicBezTo>
                  <a:pt x="2236460" y="1926081"/>
                  <a:pt x="2463440" y="1950400"/>
                  <a:pt x="2623946" y="1935809"/>
                </a:cubicBezTo>
                <a:cubicBezTo>
                  <a:pt x="2784452" y="1921218"/>
                  <a:pt x="2854167" y="1921217"/>
                  <a:pt x="2915775" y="1838532"/>
                </a:cubicBezTo>
                <a:cubicBezTo>
                  <a:pt x="2977384" y="1755847"/>
                  <a:pt x="3004946" y="1558051"/>
                  <a:pt x="2993597" y="1439698"/>
                </a:cubicBezTo>
                <a:cubicBezTo>
                  <a:pt x="2982248" y="1321345"/>
                  <a:pt x="2949823" y="1185158"/>
                  <a:pt x="2847682" y="1128413"/>
                </a:cubicBezTo>
                <a:cubicBezTo>
                  <a:pt x="2745542" y="1071668"/>
                  <a:pt x="2567201" y="1099230"/>
                  <a:pt x="2380754" y="1099230"/>
                </a:cubicBezTo>
                <a:cubicBezTo>
                  <a:pt x="2194307" y="1099230"/>
                  <a:pt x="1879780" y="1125171"/>
                  <a:pt x="1729001" y="1128413"/>
                </a:cubicBezTo>
                <a:cubicBezTo>
                  <a:pt x="1578222" y="1131655"/>
                  <a:pt x="1531205" y="1209476"/>
                  <a:pt x="1476082" y="1118685"/>
                </a:cubicBezTo>
                <a:cubicBezTo>
                  <a:pt x="1420959" y="1027894"/>
                  <a:pt x="1420958" y="768490"/>
                  <a:pt x="1398260" y="583664"/>
                </a:cubicBezTo>
                <a:cubicBezTo>
                  <a:pt x="1375562" y="398838"/>
                  <a:pt x="1348001" y="-1617"/>
                  <a:pt x="1339895" y="4"/>
                </a:cubicBezTo>
                <a:close/>
              </a:path>
            </a:pathLst>
          </a:custGeom>
          <a:solidFill>
            <a:srgbClr val="FFFDDD"/>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6AA85834-8F99-4105-8D9D-378C7969DB59}"/>
              </a:ext>
            </a:extLst>
          </p:cNvPr>
          <p:cNvSpPr txBox="1">
            <a:spLocks/>
          </p:cNvSpPr>
          <p:nvPr/>
        </p:nvSpPr>
        <p:spPr>
          <a:xfrm>
            <a:off x="1236385" y="4870257"/>
            <a:ext cx="4483480"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70C0"/>
                </a:solidFill>
              </a:rPr>
              <a:t>problematising</a:t>
            </a:r>
          </a:p>
        </p:txBody>
      </p:sp>
      <p:sp>
        <p:nvSpPr>
          <p:cNvPr id="8" name="Freeform: Shape 7">
            <a:extLst>
              <a:ext uri="{FF2B5EF4-FFF2-40B4-BE49-F238E27FC236}">
                <a16:creationId xmlns:a16="http://schemas.microsoft.com/office/drawing/2014/main" id="{F0DA4510-3C82-4459-90BD-44FE2C3EEEDC}"/>
              </a:ext>
            </a:extLst>
          </p:cNvPr>
          <p:cNvSpPr/>
          <p:nvPr/>
        </p:nvSpPr>
        <p:spPr>
          <a:xfrm>
            <a:off x="228560" y="2573468"/>
            <a:ext cx="8461203" cy="1228323"/>
          </a:xfrm>
          <a:custGeom>
            <a:avLst/>
            <a:gdLst>
              <a:gd name="connsiteX0" fmla="*/ 5014648 w 8525725"/>
              <a:gd name="connsiteY0" fmla="*/ 19496 h 886818"/>
              <a:gd name="connsiteX1" fmla="*/ 4041882 w 8525725"/>
              <a:gd name="connsiteY1" fmla="*/ 107045 h 886818"/>
              <a:gd name="connsiteX2" fmla="*/ 2738375 w 8525725"/>
              <a:gd name="connsiteY2" fmla="*/ 38951 h 886818"/>
              <a:gd name="connsiteX3" fmla="*/ 1259771 w 8525725"/>
              <a:gd name="connsiteY3" fmla="*/ 38951 h 886818"/>
              <a:gd name="connsiteX4" fmla="*/ 199456 w 8525725"/>
              <a:gd name="connsiteY4" fmla="*/ 48679 h 886818"/>
              <a:gd name="connsiteX5" fmla="*/ 72996 w 8525725"/>
              <a:gd name="connsiteY5" fmla="*/ 145955 h 886818"/>
              <a:gd name="connsiteX6" fmla="*/ 24358 w 8525725"/>
              <a:gd name="connsiteY6" fmla="*/ 622611 h 886818"/>
              <a:gd name="connsiteX7" fmla="*/ 141090 w 8525725"/>
              <a:gd name="connsiteY7" fmla="*/ 797708 h 886818"/>
              <a:gd name="connsiteX8" fmla="*/ 1415413 w 8525725"/>
              <a:gd name="connsiteY8" fmla="*/ 797708 h 886818"/>
              <a:gd name="connsiteX9" fmla="*/ 3108026 w 8525725"/>
              <a:gd name="connsiteY9" fmla="*/ 807436 h 886818"/>
              <a:gd name="connsiteX10" fmla="*/ 3623592 w 8525725"/>
              <a:gd name="connsiteY10" fmla="*/ 826891 h 886818"/>
              <a:gd name="connsiteX11" fmla="*/ 5831771 w 8525725"/>
              <a:gd name="connsiteY11" fmla="*/ 836619 h 886818"/>
              <a:gd name="connsiteX12" fmla="*/ 7008818 w 8525725"/>
              <a:gd name="connsiteY12" fmla="*/ 875530 h 886818"/>
              <a:gd name="connsiteX13" fmla="*/ 7417379 w 8525725"/>
              <a:gd name="connsiteY13" fmla="*/ 865802 h 886818"/>
              <a:gd name="connsiteX14" fmla="*/ 7534111 w 8525725"/>
              <a:gd name="connsiteY14" fmla="*/ 651793 h 886818"/>
              <a:gd name="connsiteX15" fmla="*/ 7563294 w 8525725"/>
              <a:gd name="connsiteY15" fmla="*/ 447513 h 886818"/>
              <a:gd name="connsiteX16" fmla="*/ 7962128 w 8525725"/>
              <a:gd name="connsiteY16" fmla="*/ 418330 h 886818"/>
              <a:gd name="connsiteX17" fmla="*/ 8458239 w 8525725"/>
              <a:gd name="connsiteY17" fmla="*/ 408602 h 886818"/>
              <a:gd name="connsiteX18" fmla="*/ 8409601 w 8525725"/>
              <a:gd name="connsiteY18" fmla="*/ 58406 h 886818"/>
              <a:gd name="connsiteX19" fmla="*/ 7436835 w 8525725"/>
              <a:gd name="connsiteY19" fmla="*/ 40 h 886818"/>
              <a:gd name="connsiteX20" fmla="*/ 6230605 w 8525725"/>
              <a:gd name="connsiteY20" fmla="*/ 48679 h 886818"/>
              <a:gd name="connsiteX21" fmla="*/ 5014648 w 8525725"/>
              <a:gd name="connsiteY21" fmla="*/ 19496 h 886818"/>
              <a:gd name="connsiteX0" fmla="*/ 5014648 w 8525725"/>
              <a:gd name="connsiteY0" fmla="*/ 19507 h 886829"/>
              <a:gd name="connsiteX1" fmla="*/ 4041882 w 8525725"/>
              <a:gd name="connsiteY1" fmla="*/ 107056 h 886829"/>
              <a:gd name="connsiteX2" fmla="*/ 2738375 w 8525725"/>
              <a:gd name="connsiteY2" fmla="*/ 38962 h 886829"/>
              <a:gd name="connsiteX3" fmla="*/ 1259771 w 8525725"/>
              <a:gd name="connsiteY3" fmla="*/ 38962 h 886829"/>
              <a:gd name="connsiteX4" fmla="*/ 199456 w 8525725"/>
              <a:gd name="connsiteY4" fmla="*/ 48690 h 886829"/>
              <a:gd name="connsiteX5" fmla="*/ 72996 w 8525725"/>
              <a:gd name="connsiteY5" fmla="*/ 145966 h 886829"/>
              <a:gd name="connsiteX6" fmla="*/ 24358 w 8525725"/>
              <a:gd name="connsiteY6" fmla="*/ 622622 h 886829"/>
              <a:gd name="connsiteX7" fmla="*/ 141090 w 8525725"/>
              <a:gd name="connsiteY7" fmla="*/ 797719 h 886829"/>
              <a:gd name="connsiteX8" fmla="*/ 1415413 w 8525725"/>
              <a:gd name="connsiteY8" fmla="*/ 797719 h 886829"/>
              <a:gd name="connsiteX9" fmla="*/ 3108026 w 8525725"/>
              <a:gd name="connsiteY9" fmla="*/ 807447 h 886829"/>
              <a:gd name="connsiteX10" fmla="*/ 3623592 w 8525725"/>
              <a:gd name="connsiteY10" fmla="*/ 826902 h 886829"/>
              <a:gd name="connsiteX11" fmla="*/ 5831771 w 8525725"/>
              <a:gd name="connsiteY11" fmla="*/ 836630 h 886829"/>
              <a:gd name="connsiteX12" fmla="*/ 7008818 w 8525725"/>
              <a:gd name="connsiteY12" fmla="*/ 875541 h 886829"/>
              <a:gd name="connsiteX13" fmla="*/ 7417379 w 8525725"/>
              <a:gd name="connsiteY13" fmla="*/ 865813 h 886829"/>
              <a:gd name="connsiteX14" fmla="*/ 7534111 w 8525725"/>
              <a:gd name="connsiteY14" fmla="*/ 651804 h 886829"/>
              <a:gd name="connsiteX15" fmla="*/ 7563294 w 8525725"/>
              <a:gd name="connsiteY15" fmla="*/ 447524 h 886829"/>
              <a:gd name="connsiteX16" fmla="*/ 7962128 w 8525725"/>
              <a:gd name="connsiteY16" fmla="*/ 418341 h 886829"/>
              <a:gd name="connsiteX17" fmla="*/ 8458239 w 8525725"/>
              <a:gd name="connsiteY17" fmla="*/ 408613 h 886829"/>
              <a:gd name="connsiteX18" fmla="*/ 8409601 w 8525725"/>
              <a:gd name="connsiteY18" fmla="*/ 58417 h 886829"/>
              <a:gd name="connsiteX19" fmla="*/ 7436835 w 8525725"/>
              <a:gd name="connsiteY19" fmla="*/ 51 h 886829"/>
              <a:gd name="connsiteX20" fmla="*/ 5549669 w 8525725"/>
              <a:gd name="connsiteY20" fmla="*/ 38962 h 886829"/>
              <a:gd name="connsiteX21" fmla="*/ 5014648 w 8525725"/>
              <a:gd name="connsiteY21" fmla="*/ 19507 h 886829"/>
              <a:gd name="connsiteX0" fmla="*/ 5014648 w 8648652"/>
              <a:gd name="connsiteY0" fmla="*/ 379385 h 1246707"/>
              <a:gd name="connsiteX1" fmla="*/ 4041882 w 8648652"/>
              <a:gd name="connsiteY1" fmla="*/ 466934 h 1246707"/>
              <a:gd name="connsiteX2" fmla="*/ 2738375 w 8648652"/>
              <a:gd name="connsiteY2" fmla="*/ 398840 h 1246707"/>
              <a:gd name="connsiteX3" fmla="*/ 1259771 w 8648652"/>
              <a:gd name="connsiteY3" fmla="*/ 398840 h 1246707"/>
              <a:gd name="connsiteX4" fmla="*/ 199456 w 8648652"/>
              <a:gd name="connsiteY4" fmla="*/ 408568 h 1246707"/>
              <a:gd name="connsiteX5" fmla="*/ 72996 w 8648652"/>
              <a:gd name="connsiteY5" fmla="*/ 505844 h 1246707"/>
              <a:gd name="connsiteX6" fmla="*/ 24358 w 8648652"/>
              <a:gd name="connsiteY6" fmla="*/ 982500 h 1246707"/>
              <a:gd name="connsiteX7" fmla="*/ 141090 w 8648652"/>
              <a:gd name="connsiteY7" fmla="*/ 1157597 h 1246707"/>
              <a:gd name="connsiteX8" fmla="*/ 1415413 w 8648652"/>
              <a:gd name="connsiteY8" fmla="*/ 1157597 h 1246707"/>
              <a:gd name="connsiteX9" fmla="*/ 3108026 w 8648652"/>
              <a:gd name="connsiteY9" fmla="*/ 1167325 h 1246707"/>
              <a:gd name="connsiteX10" fmla="*/ 3623592 w 8648652"/>
              <a:gd name="connsiteY10" fmla="*/ 1186780 h 1246707"/>
              <a:gd name="connsiteX11" fmla="*/ 5831771 w 8648652"/>
              <a:gd name="connsiteY11" fmla="*/ 1196508 h 1246707"/>
              <a:gd name="connsiteX12" fmla="*/ 7008818 w 8648652"/>
              <a:gd name="connsiteY12" fmla="*/ 1235419 h 1246707"/>
              <a:gd name="connsiteX13" fmla="*/ 7417379 w 8648652"/>
              <a:gd name="connsiteY13" fmla="*/ 1225691 h 1246707"/>
              <a:gd name="connsiteX14" fmla="*/ 7534111 w 8648652"/>
              <a:gd name="connsiteY14" fmla="*/ 1011682 h 1246707"/>
              <a:gd name="connsiteX15" fmla="*/ 7563294 w 8648652"/>
              <a:gd name="connsiteY15" fmla="*/ 807402 h 1246707"/>
              <a:gd name="connsiteX16" fmla="*/ 7962128 w 8648652"/>
              <a:gd name="connsiteY16" fmla="*/ 778219 h 1246707"/>
              <a:gd name="connsiteX17" fmla="*/ 8458239 w 8648652"/>
              <a:gd name="connsiteY17" fmla="*/ 768491 h 1246707"/>
              <a:gd name="connsiteX18" fmla="*/ 8409601 w 8648652"/>
              <a:gd name="connsiteY18" fmla="*/ 418295 h 1246707"/>
              <a:gd name="connsiteX19" fmla="*/ 5676129 w 8648652"/>
              <a:gd name="connsiteY19" fmla="*/ 5 h 1246707"/>
              <a:gd name="connsiteX20" fmla="*/ 5549669 w 8648652"/>
              <a:gd name="connsiteY20" fmla="*/ 398840 h 1246707"/>
              <a:gd name="connsiteX21" fmla="*/ 5014648 w 8648652"/>
              <a:gd name="connsiteY21" fmla="*/ 379385 h 1246707"/>
              <a:gd name="connsiteX0" fmla="*/ 5014648 w 8648652"/>
              <a:gd name="connsiteY0" fmla="*/ 379385 h 1246707"/>
              <a:gd name="connsiteX1" fmla="*/ 4041882 w 8648652"/>
              <a:gd name="connsiteY1" fmla="*/ 466934 h 1246707"/>
              <a:gd name="connsiteX2" fmla="*/ 2738375 w 8648652"/>
              <a:gd name="connsiteY2" fmla="*/ 398840 h 1246707"/>
              <a:gd name="connsiteX3" fmla="*/ 1259771 w 8648652"/>
              <a:gd name="connsiteY3" fmla="*/ 398840 h 1246707"/>
              <a:gd name="connsiteX4" fmla="*/ 199456 w 8648652"/>
              <a:gd name="connsiteY4" fmla="*/ 408568 h 1246707"/>
              <a:gd name="connsiteX5" fmla="*/ 72996 w 8648652"/>
              <a:gd name="connsiteY5" fmla="*/ 505844 h 1246707"/>
              <a:gd name="connsiteX6" fmla="*/ 24358 w 8648652"/>
              <a:gd name="connsiteY6" fmla="*/ 982500 h 1246707"/>
              <a:gd name="connsiteX7" fmla="*/ 141090 w 8648652"/>
              <a:gd name="connsiteY7" fmla="*/ 1157597 h 1246707"/>
              <a:gd name="connsiteX8" fmla="*/ 1415413 w 8648652"/>
              <a:gd name="connsiteY8" fmla="*/ 1157597 h 1246707"/>
              <a:gd name="connsiteX9" fmla="*/ 3108026 w 8648652"/>
              <a:gd name="connsiteY9" fmla="*/ 1167325 h 1246707"/>
              <a:gd name="connsiteX10" fmla="*/ 3623592 w 8648652"/>
              <a:gd name="connsiteY10" fmla="*/ 1186780 h 1246707"/>
              <a:gd name="connsiteX11" fmla="*/ 5831771 w 8648652"/>
              <a:gd name="connsiteY11" fmla="*/ 1196508 h 1246707"/>
              <a:gd name="connsiteX12" fmla="*/ 7008818 w 8648652"/>
              <a:gd name="connsiteY12" fmla="*/ 1235419 h 1246707"/>
              <a:gd name="connsiteX13" fmla="*/ 7417379 w 8648652"/>
              <a:gd name="connsiteY13" fmla="*/ 1225691 h 1246707"/>
              <a:gd name="connsiteX14" fmla="*/ 7534111 w 8648652"/>
              <a:gd name="connsiteY14" fmla="*/ 1011682 h 1246707"/>
              <a:gd name="connsiteX15" fmla="*/ 7563294 w 8648652"/>
              <a:gd name="connsiteY15" fmla="*/ 807402 h 1246707"/>
              <a:gd name="connsiteX16" fmla="*/ 7962128 w 8648652"/>
              <a:gd name="connsiteY16" fmla="*/ 778219 h 1246707"/>
              <a:gd name="connsiteX17" fmla="*/ 8458239 w 8648652"/>
              <a:gd name="connsiteY17" fmla="*/ 768491 h 1246707"/>
              <a:gd name="connsiteX18" fmla="*/ 8409601 w 8648652"/>
              <a:gd name="connsiteY18" fmla="*/ 418295 h 1246707"/>
              <a:gd name="connsiteX19" fmla="*/ 5676129 w 8648652"/>
              <a:gd name="connsiteY19" fmla="*/ 5 h 1246707"/>
              <a:gd name="connsiteX20" fmla="*/ 5501031 w 8648652"/>
              <a:gd name="connsiteY20" fmla="*/ 408568 h 1246707"/>
              <a:gd name="connsiteX21" fmla="*/ 5014648 w 8648652"/>
              <a:gd name="connsiteY21" fmla="*/ 379385 h 1246707"/>
              <a:gd name="connsiteX0" fmla="*/ 5014648 w 8548227"/>
              <a:gd name="connsiteY0" fmla="*/ 384762 h 1252084"/>
              <a:gd name="connsiteX1" fmla="*/ 4041882 w 8548227"/>
              <a:gd name="connsiteY1" fmla="*/ 472311 h 1252084"/>
              <a:gd name="connsiteX2" fmla="*/ 2738375 w 8548227"/>
              <a:gd name="connsiteY2" fmla="*/ 404217 h 1252084"/>
              <a:gd name="connsiteX3" fmla="*/ 1259771 w 8548227"/>
              <a:gd name="connsiteY3" fmla="*/ 404217 h 1252084"/>
              <a:gd name="connsiteX4" fmla="*/ 199456 w 8548227"/>
              <a:gd name="connsiteY4" fmla="*/ 413945 h 1252084"/>
              <a:gd name="connsiteX5" fmla="*/ 72996 w 8548227"/>
              <a:gd name="connsiteY5" fmla="*/ 511221 h 1252084"/>
              <a:gd name="connsiteX6" fmla="*/ 24358 w 8548227"/>
              <a:gd name="connsiteY6" fmla="*/ 987877 h 1252084"/>
              <a:gd name="connsiteX7" fmla="*/ 141090 w 8548227"/>
              <a:gd name="connsiteY7" fmla="*/ 1162974 h 1252084"/>
              <a:gd name="connsiteX8" fmla="*/ 1415413 w 8548227"/>
              <a:gd name="connsiteY8" fmla="*/ 1162974 h 1252084"/>
              <a:gd name="connsiteX9" fmla="*/ 3108026 w 8548227"/>
              <a:gd name="connsiteY9" fmla="*/ 1172702 h 1252084"/>
              <a:gd name="connsiteX10" fmla="*/ 3623592 w 8548227"/>
              <a:gd name="connsiteY10" fmla="*/ 1192157 h 1252084"/>
              <a:gd name="connsiteX11" fmla="*/ 5831771 w 8548227"/>
              <a:gd name="connsiteY11" fmla="*/ 1201885 h 1252084"/>
              <a:gd name="connsiteX12" fmla="*/ 7008818 w 8548227"/>
              <a:gd name="connsiteY12" fmla="*/ 1240796 h 1252084"/>
              <a:gd name="connsiteX13" fmla="*/ 7417379 w 8548227"/>
              <a:gd name="connsiteY13" fmla="*/ 1231068 h 1252084"/>
              <a:gd name="connsiteX14" fmla="*/ 7534111 w 8548227"/>
              <a:gd name="connsiteY14" fmla="*/ 1017059 h 1252084"/>
              <a:gd name="connsiteX15" fmla="*/ 7563294 w 8548227"/>
              <a:gd name="connsiteY15" fmla="*/ 812779 h 1252084"/>
              <a:gd name="connsiteX16" fmla="*/ 7962128 w 8548227"/>
              <a:gd name="connsiteY16" fmla="*/ 783596 h 1252084"/>
              <a:gd name="connsiteX17" fmla="*/ 8458239 w 8548227"/>
              <a:gd name="connsiteY17" fmla="*/ 773868 h 1252084"/>
              <a:gd name="connsiteX18" fmla="*/ 8253958 w 8548227"/>
              <a:gd name="connsiteY18" fmla="*/ 92932 h 1252084"/>
              <a:gd name="connsiteX19" fmla="*/ 5676129 w 8548227"/>
              <a:gd name="connsiteY19" fmla="*/ 5382 h 1252084"/>
              <a:gd name="connsiteX20" fmla="*/ 5501031 w 8548227"/>
              <a:gd name="connsiteY20" fmla="*/ 413945 h 1252084"/>
              <a:gd name="connsiteX21" fmla="*/ 5014648 w 8548227"/>
              <a:gd name="connsiteY21" fmla="*/ 384762 h 1252084"/>
              <a:gd name="connsiteX0" fmla="*/ 5014648 w 8548227"/>
              <a:gd name="connsiteY0" fmla="*/ 384762 h 1266781"/>
              <a:gd name="connsiteX1" fmla="*/ 4041882 w 8548227"/>
              <a:gd name="connsiteY1" fmla="*/ 472311 h 1266781"/>
              <a:gd name="connsiteX2" fmla="*/ 2738375 w 8548227"/>
              <a:gd name="connsiteY2" fmla="*/ 404217 h 1266781"/>
              <a:gd name="connsiteX3" fmla="*/ 1259771 w 8548227"/>
              <a:gd name="connsiteY3" fmla="*/ 404217 h 1266781"/>
              <a:gd name="connsiteX4" fmla="*/ 199456 w 8548227"/>
              <a:gd name="connsiteY4" fmla="*/ 413945 h 1266781"/>
              <a:gd name="connsiteX5" fmla="*/ 72996 w 8548227"/>
              <a:gd name="connsiteY5" fmla="*/ 511221 h 1266781"/>
              <a:gd name="connsiteX6" fmla="*/ 24358 w 8548227"/>
              <a:gd name="connsiteY6" fmla="*/ 987877 h 1266781"/>
              <a:gd name="connsiteX7" fmla="*/ 141090 w 8548227"/>
              <a:gd name="connsiteY7" fmla="*/ 1162974 h 1266781"/>
              <a:gd name="connsiteX8" fmla="*/ 1415413 w 8548227"/>
              <a:gd name="connsiteY8" fmla="*/ 1162974 h 1266781"/>
              <a:gd name="connsiteX9" fmla="*/ 3108026 w 8548227"/>
              <a:gd name="connsiteY9" fmla="*/ 1172702 h 1266781"/>
              <a:gd name="connsiteX10" fmla="*/ 3623592 w 8548227"/>
              <a:gd name="connsiteY10" fmla="*/ 1192157 h 1266781"/>
              <a:gd name="connsiteX11" fmla="*/ 5831771 w 8548227"/>
              <a:gd name="connsiteY11" fmla="*/ 1201885 h 1266781"/>
              <a:gd name="connsiteX12" fmla="*/ 7008818 w 8548227"/>
              <a:gd name="connsiteY12" fmla="*/ 1240796 h 1266781"/>
              <a:gd name="connsiteX13" fmla="*/ 7417379 w 8548227"/>
              <a:gd name="connsiteY13" fmla="*/ 1231068 h 1266781"/>
              <a:gd name="connsiteX14" fmla="*/ 5909592 w 8548227"/>
              <a:gd name="connsiteY14" fmla="*/ 812778 h 1266781"/>
              <a:gd name="connsiteX15" fmla="*/ 7563294 w 8548227"/>
              <a:gd name="connsiteY15" fmla="*/ 812779 h 1266781"/>
              <a:gd name="connsiteX16" fmla="*/ 7962128 w 8548227"/>
              <a:gd name="connsiteY16" fmla="*/ 783596 h 1266781"/>
              <a:gd name="connsiteX17" fmla="*/ 8458239 w 8548227"/>
              <a:gd name="connsiteY17" fmla="*/ 773868 h 1266781"/>
              <a:gd name="connsiteX18" fmla="*/ 8253958 w 8548227"/>
              <a:gd name="connsiteY18" fmla="*/ 92932 h 1266781"/>
              <a:gd name="connsiteX19" fmla="*/ 5676129 w 8548227"/>
              <a:gd name="connsiteY19" fmla="*/ 5382 h 1266781"/>
              <a:gd name="connsiteX20" fmla="*/ 5501031 w 8548227"/>
              <a:gd name="connsiteY20" fmla="*/ 413945 h 1266781"/>
              <a:gd name="connsiteX21" fmla="*/ 5014648 w 8548227"/>
              <a:gd name="connsiteY21" fmla="*/ 384762 h 1266781"/>
              <a:gd name="connsiteX0" fmla="*/ 5014648 w 8548227"/>
              <a:gd name="connsiteY0" fmla="*/ 384762 h 1267220"/>
              <a:gd name="connsiteX1" fmla="*/ 4041882 w 8548227"/>
              <a:gd name="connsiteY1" fmla="*/ 472311 h 1267220"/>
              <a:gd name="connsiteX2" fmla="*/ 2738375 w 8548227"/>
              <a:gd name="connsiteY2" fmla="*/ 404217 h 1267220"/>
              <a:gd name="connsiteX3" fmla="*/ 1259771 w 8548227"/>
              <a:gd name="connsiteY3" fmla="*/ 404217 h 1267220"/>
              <a:gd name="connsiteX4" fmla="*/ 199456 w 8548227"/>
              <a:gd name="connsiteY4" fmla="*/ 413945 h 1267220"/>
              <a:gd name="connsiteX5" fmla="*/ 72996 w 8548227"/>
              <a:gd name="connsiteY5" fmla="*/ 511221 h 1267220"/>
              <a:gd name="connsiteX6" fmla="*/ 24358 w 8548227"/>
              <a:gd name="connsiteY6" fmla="*/ 987877 h 1267220"/>
              <a:gd name="connsiteX7" fmla="*/ 141090 w 8548227"/>
              <a:gd name="connsiteY7" fmla="*/ 1162974 h 1267220"/>
              <a:gd name="connsiteX8" fmla="*/ 1415413 w 8548227"/>
              <a:gd name="connsiteY8" fmla="*/ 1162974 h 1267220"/>
              <a:gd name="connsiteX9" fmla="*/ 3108026 w 8548227"/>
              <a:gd name="connsiteY9" fmla="*/ 1172702 h 1267220"/>
              <a:gd name="connsiteX10" fmla="*/ 3623592 w 8548227"/>
              <a:gd name="connsiteY10" fmla="*/ 1192157 h 1267220"/>
              <a:gd name="connsiteX11" fmla="*/ 4226707 w 8548227"/>
              <a:gd name="connsiteY11" fmla="*/ 1192157 h 1267220"/>
              <a:gd name="connsiteX12" fmla="*/ 7008818 w 8548227"/>
              <a:gd name="connsiteY12" fmla="*/ 1240796 h 1267220"/>
              <a:gd name="connsiteX13" fmla="*/ 7417379 w 8548227"/>
              <a:gd name="connsiteY13" fmla="*/ 1231068 h 1267220"/>
              <a:gd name="connsiteX14" fmla="*/ 5909592 w 8548227"/>
              <a:gd name="connsiteY14" fmla="*/ 812778 h 1267220"/>
              <a:gd name="connsiteX15" fmla="*/ 7563294 w 8548227"/>
              <a:gd name="connsiteY15" fmla="*/ 812779 h 1267220"/>
              <a:gd name="connsiteX16" fmla="*/ 7962128 w 8548227"/>
              <a:gd name="connsiteY16" fmla="*/ 783596 h 1267220"/>
              <a:gd name="connsiteX17" fmla="*/ 8458239 w 8548227"/>
              <a:gd name="connsiteY17" fmla="*/ 773868 h 1267220"/>
              <a:gd name="connsiteX18" fmla="*/ 8253958 w 8548227"/>
              <a:gd name="connsiteY18" fmla="*/ 92932 h 1267220"/>
              <a:gd name="connsiteX19" fmla="*/ 5676129 w 8548227"/>
              <a:gd name="connsiteY19" fmla="*/ 5382 h 1267220"/>
              <a:gd name="connsiteX20" fmla="*/ 5501031 w 8548227"/>
              <a:gd name="connsiteY20" fmla="*/ 413945 h 1267220"/>
              <a:gd name="connsiteX21" fmla="*/ 5014648 w 8548227"/>
              <a:gd name="connsiteY21" fmla="*/ 384762 h 1267220"/>
              <a:gd name="connsiteX0" fmla="*/ 5014648 w 8548227"/>
              <a:gd name="connsiteY0" fmla="*/ 384762 h 1254864"/>
              <a:gd name="connsiteX1" fmla="*/ 4041882 w 8548227"/>
              <a:gd name="connsiteY1" fmla="*/ 472311 h 1254864"/>
              <a:gd name="connsiteX2" fmla="*/ 2738375 w 8548227"/>
              <a:gd name="connsiteY2" fmla="*/ 404217 h 1254864"/>
              <a:gd name="connsiteX3" fmla="*/ 1259771 w 8548227"/>
              <a:gd name="connsiteY3" fmla="*/ 404217 h 1254864"/>
              <a:gd name="connsiteX4" fmla="*/ 199456 w 8548227"/>
              <a:gd name="connsiteY4" fmla="*/ 413945 h 1254864"/>
              <a:gd name="connsiteX5" fmla="*/ 72996 w 8548227"/>
              <a:gd name="connsiteY5" fmla="*/ 511221 h 1254864"/>
              <a:gd name="connsiteX6" fmla="*/ 24358 w 8548227"/>
              <a:gd name="connsiteY6" fmla="*/ 987877 h 1254864"/>
              <a:gd name="connsiteX7" fmla="*/ 141090 w 8548227"/>
              <a:gd name="connsiteY7" fmla="*/ 1162974 h 1254864"/>
              <a:gd name="connsiteX8" fmla="*/ 1415413 w 8548227"/>
              <a:gd name="connsiteY8" fmla="*/ 1162974 h 1254864"/>
              <a:gd name="connsiteX9" fmla="*/ 3108026 w 8548227"/>
              <a:gd name="connsiteY9" fmla="*/ 1172702 h 1254864"/>
              <a:gd name="connsiteX10" fmla="*/ 3623592 w 8548227"/>
              <a:gd name="connsiteY10" fmla="*/ 1192157 h 1254864"/>
              <a:gd name="connsiteX11" fmla="*/ 4226707 w 8548227"/>
              <a:gd name="connsiteY11" fmla="*/ 1192157 h 1254864"/>
              <a:gd name="connsiteX12" fmla="*/ 4752001 w 8548227"/>
              <a:gd name="connsiteY12" fmla="*/ 1201886 h 1254864"/>
              <a:gd name="connsiteX13" fmla="*/ 7417379 w 8548227"/>
              <a:gd name="connsiteY13" fmla="*/ 1231068 h 1254864"/>
              <a:gd name="connsiteX14" fmla="*/ 5909592 w 8548227"/>
              <a:gd name="connsiteY14" fmla="*/ 812778 h 1254864"/>
              <a:gd name="connsiteX15" fmla="*/ 7563294 w 8548227"/>
              <a:gd name="connsiteY15" fmla="*/ 812779 h 1254864"/>
              <a:gd name="connsiteX16" fmla="*/ 7962128 w 8548227"/>
              <a:gd name="connsiteY16" fmla="*/ 783596 h 1254864"/>
              <a:gd name="connsiteX17" fmla="*/ 8458239 w 8548227"/>
              <a:gd name="connsiteY17" fmla="*/ 773868 h 1254864"/>
              <a:gd name="connsiteX18" fmla="*/ 8253958 w 8548227"/>
              <a:gd name="connsiteY18" fmla="*/ 92932 h 1254864"/>
              <a:gd name="connsiteX19" fmla="*/ 5676129 w 8548227"/>
              <a:gd name="connsiteY19" fmla="*/ 5382 h 1254864"/>
              <a:gd name="connsiteX20" fmla="*/ 5501031 w 8548227"/>
              <a:gd name="connsiteY20" fmla="*/ 413945 h 1254864"/>
              <a:gd name="connsiteX21" fmla="*/ 5014648 w 8548227"/>
              <a:gd name="connsiteY21" fmla="*/ 384762 h 1254864"/>
              <a:gd name="connsiteX0" fmla="*/ 5014648 w 8548227"/>
              <a:gd name="connsiteY0" fmla="*/ 384762 h 1210533"/>
              <a:gd name="connsiteX1" fmla="*/ 4041882 w 8548227"/>
              <a:gd name="connsiteY1" fmla="*/ 472311 h 1210533"/>
              <a:gd name="connsiteX2" fmla="*/ 2738375 w 8548227"/>
              <a:gd name="connsiteY2" fmla="*/ 404217 h 1210533"/>
              <a:gd name="connsiteX3" fmla="*/ 1259771 w 8548227"/>
              <a:gd name="connsiteY3" fmla="*/ 404217 h 1210533"/>
              <a:gd name="connsiteX4" fmla="*/ 199456 w 8548227"/>
              <a:gd name="connsiteY4" fmla="*/ 413945 h 1210533"/>
              <a:gd name="connsiteX5" fmla="*/ 72996 w 8548227"/>
              <a:gd name="connsiteY5" fmla="*/ 511221 h 1210533"/>
              <a:gd name="connsiteX6" fmla="*/ 24358 w 8548227"/>
              <a:gd name="connsiteY6" fmla="*/ 987877 h 1210533"/>
              <a:gd name="connsiteX7" fmla="*/ 141090 w 8548227"/>
              <a:gd name="connsiteY7" fmla="*/ 1162974 h 1210533"/>
              <a:gd name="connsiteX8" fmla="*/ 1415413 w 8548227"/>
              <a:gd name="connsiteY8" fmla="*/ 1162974 h 1210533"/>
              <a:gd name="connsiteX9" fmla="*/ 3108026 w 8548227"/>
              <a:gd name="connsiteY9" fmla="*/ 1172702 h 1210533"/>
              <a:gd name="connsiteX10" fmla="*/ 3623592 w 8548227"/>
              <a:gd name="connsiteY10" fmla="*/ 1192157 h 1210533"/>
              <a:gd name="connsiteX11" fmla="*/ 4226707 w 8548227"/>
              <a:gd name="connsiteY11" fmla="*/ 1192157 h 1210533"/>
              <a:gd name="connsiteX12" fmla="*/ 4752001 w 8548227"/>
              <a:gd name="connsiteY12" fmla="*/ 1201886 h 1210533"/>
              <a:gd name="connsiteX13" fmla="*/ 5180017 w 8548227"/>
              <a:gd name="connsiteY13" fmla="*/ 1172702 h 1210533"/>
              <a:gd name="connsiteX14" fmla="*/ 5909592 w 8548227"/>
              <a:gd name="connsiteY14" fmla="*/ 812778 h 1210533"/>
              <a:gd name="connsiteX15" fmla="*/ 7563294 w 8548227"/>
              <a:gd name="connsiteY15" fmla="*/ 812779 h 1210533"/>
              <a:gd name="connsiteX16" fmla="*/ 7962128 w 8548227"/>
              <a:gd name="connsiteY16" fmla="*/ 783596 h 1210533"/>
              <a:gd name="connsiteX17" fmla="*/ 8458239 w 8548227"/>
              <a:gd name="connsiteY17" fmla="*/ 773868 h 1210533"/>
              <a:gd name="connsiteX18" fmla="*/ 8253958 w 8548227"/>
              <a:gd name="connsiteY18" fmla="*/ 92932 h 1210533"/>
              <a:gd name="connsiteX19" fmla="*/ 5676129 w 8548227"/>
              <a:gd name="connsiteY19" fmla="*/ 5382 h 1210533"/>
              <a:gd name="connsiteX20" fmla="*/ 5501031 w 8548227"/>
              <a:gd name="connsiteY20" fmla="*/ 413945 h 1210533"/>
              <a:gd name="connsiteX21" fmla="*/ 5014648 w 8548227"/>
              <a:gd name="connsiteY21" fmla="*/ 384762 h 1210533"/>
              <a:gd name="connsiteX0" fmla="*/ 5014648 w 8548227"/>
              <a:gd name="connsiteY0" fmla="*/ 384762 h 1209887"/>
              <a:gd name="connsiteX1" fmla="*/ 4041882 w 8548227"/>
              <a:gd name="connsiteY1" fmla="*/ 472311 h 1209887"/>
              <a:gd name="connsiteX2" fmla="*/ 2738375 w 8548227"/>
              <a:gd name="connsiteY2" fmla="*/ 404217 h 1209887"/>
              <a:gd name="connsiteX3" fmla="*/ 1259771 w 8548227"/>
              <a:gd name="connsiteY3" fmla="*/ 404217 h 1209887"/>
              <a:gd name="connsiteX4" fmla="*/ 199456 w 8548227"/>
              <a:gd name="connsiteY4" fmla="*/ 413945 h 1209887"/>
              <a:gd name="connsiteX5" fmla="*/ 72996 w 8548227"/>
              <a:gd name="connsiteY5" fmla="*/ 511221 h 1209887"/>
              <a:gd name="connsiteX6" fmla="*/ 24358 w 8548227"/>
              <a:gd name="connsiteY6" fmla="*/ 987877 h 1209887"/>
              <a:gd name="connsiteX7" fmla="*/ 141090 w 8548227"/>
              <a:gd name="connsiteY7" fmla="*/ 1162974 h 1209887"/>
              <a:gd name="connsiteX8" fmla="*/ 1415413 w 8548227"/>
              <a:gd name="connsiteY8" fmla="*/ 1162974 h 1209887"/>
              <a:gd name="connsiteX9" fmla="*/ 3108026 w 8548227"/>
              <a:gd name="connsiteY9" fmla="*/ 1172702 h 1209887"/>
              <a:gd name="connsiteX10" fmla="*/ 3623592 w 8548227"/>
              <a:gd name="connsiteY10" fmla="*/ 1192157 h 1209887"/>
              <a:gd name="connsiteX11" fmla="*/ 4226707 w 8548227"/>
              <a:gd name="connsiteY11" fmla="*/ 1192157 h 1209887"/>
              <a:gd name="connsiteX12" fmla="*/ 4752001 w 8548227"/>
              <a:gd name="connsiteY12" fmla="*/ 1201886 h 1209887"/>
              <a:gd name="connsiteX13" fmla="*/ 5180017 w 8548227"/>
              <a:gd name="connsiteY13" fmla="*/ 1172702 h 1209887"/>
              <a:gd name="connsiteX14" fmla="*/ 5374570 w 8548227"/>
              <a:gd name="connsiteY14" fmla="*/ 822506 h 1209887"/>
              <a:gd name="connsiteX15" fmla="*/ 7563294 w 8548227"/>
              <a:gd name="connsiteY15" fmla="*/ 812779 h 1209887"/>
              <a:gd name="connsiteX16" fmla="*/ 7962128 w 8548227"/>
              <a:gd name="connsiteY16" fmla="*/ 783596 h 1209887"/>
              <a:gd name="connsiteX17" fmla="*/ 8458239 w 8548227"/>
              <a:gd name="connsiteY17" fmla="*/ 773868 h 1209887"/>
              <a:gd name="connsiteX18" fmla="*/ 8253958 w 8548227"/>
              <a:gd name="connsiteY18" fmla="*/ 92932 h 1209887"/>
              <a:gd name="connsiteX19" fmla="*/ 5676129 w 8548227"/>
              <a:gd name="connsiteY19" fmla="*/ 5382 h 1209887"/>
              <a:gd name="connsiteX20" fmla="*/ 5501031 w 8548227"/>
              <a:gd name="connsiteY20" fmla="*/ 413945 h 1209887"/>
              <a:gd name="connsiteX21" fmla="*/ 5014648 w 8548227"/>
              <a:gd name="connsiteY21" fmla="*/ 384762 h 1209887"/>
              <a:gd name="connsiteX0" fmla="*/ 5014648 w 8542830"/>
              <a:gd name="connsiteY0" fmla="*/ 384762 h 1209887"/>
              <a:gd name="connsiteX1" fmla="*/ 4041882 w 8542830"/>
              <a:gd name="connsiteY1" fmla="*/ 472311 h 1209887"/>
              <a:gd name="connsiteX2" fmla="*/ 2738375 w 8542830"/>
              <a:gd name="connsiteY2" fmla="*/ 404217 h 1209887"/>
              <a:gd name="connsiteX3" fmla="*/ 1259771 w 8542830"/>
              <a:gd name="connsiteY3" fmla="*/ 404217 h 1209887"/>
              <a:gd name="connsiteX4" fmla="*/ 199456 w 8542830"/>
              <a:gd name="connsiteY4" fmla="*/ 413945 h 1209887"/>
              <a:gd name="connsiteX5" fmla="*/ 72996 w 8542830"/>
              <a:gd name="connsiteY5" fmla="*/ 511221 h 1209887"/>
              <a:gd name="connsiteX6" fmla="*/ 24358 w 8542830"/>
              <a:gd name="connsiteY6" fmla="*/ 987877 h 1209887"/>
              <a:gd name="connsiteX7" fmla="*/ 141090 w 8542830"/>
              <a:gd name="connsiteY7" fmla="*/ 1162974 h 1209887"/>
              <a:gd name="connsiteX8" fmla="*/ 1415413 w 8542830"/>
              <a:gd name="connsiteY8" fmla="*/ 1162974 h 1209887"/>
              <a:gd name="connsiteX9" fmla="*/ 3108026 w 8542830"/>
              <a:gd name="connsiteY9" fmla="*/ 1172702 h 1209887"/>
              <a:gd name="connsiteX10" fmla="*/ 3623592 w 8542830"/>
              <a:gd name="connsiteY10" fmla="*/ 1192157 h 1209887"/>
              <a:gd name="connsiteX11" fmla="*/ 4226707 w 8542830"/>
              <a:gd name="connsiteY11" fmla="*/ 1192157 h 1209887"/>
              <a:gd name="connsiteX12" fmla="*/ 4752001 w 8542830"/>
              <a:gd name="connsiteY12" fmla="*/ 1201886 h 1209887"/>
              <a:gd name="connsiteX13" fmla="*/ 5180017 w 8542830"/>
              <a:gd name="connsiteY13" fmla="*/ 1172702 h 1209887"/>
              <a:gd name="connsiteX14" fmla="*/ 5374570 w 8542830"/>
              <a:gd name="connsiteY14" fmla="*/ 822506 h 1209887"/>
              <a:gd name="connsiteX15" fmla="*/ 7563294 w 8542830"/>
              <a:gd name="connsiteY15" fmla="*/ 812779 h 1209887"/>
              <a:gd name="connsiteX16" fmla="*/ 8049677 w 8542830"/>
              <a:gd name="connsiteY16" fmla="*/ 832234 h 1209887"/>
              <a:gd name="connsiteX17" fmla="*/ 8458239 w 8542830"/>
              <a:gd name="connsiteY17" fmla="*/ 773868 h 1209887"/>
              <a:gd name="connsiteX18" fmla="*/ 8253958 w 8542830"/>
              <a:gd name="connsiteY18" fmla="*/ 92932 h 1209887"/>
              <a:gd name="connsiteX19" fmla="*/ 5676129 w 8542830"/>
              <a:gd name="connsiteY19" fmla="*/ 5382 h 1209887"/>
              <a:gd name="connsiteX20" fmla="*/ 5501031 w 8542830"/>
              <a:gd name="connsiteY20" fmla="*/ 413945 h 1209887"/>
              <a:gd name="connsiteX21" fmla="*/ 5014648 w 8542830"/>
              <a:gd name="connsiteY21" fmla="*/ 384762 h 1209887"/>
              <a:gd name="connsiteX0" fmla="*/ 5014648 w 8461203"/>
              <a:gd name="connsiteY0" fmla="*/ 403198 h 1228323"/>
              <a:gd name="connsiteX1" fmla="*/ 4041882 w 8461203"/>
              <a:gd name="connsiteY1" fmla="*/ 490747 h 1228323"/>
              <a:gd name="connsiteX2" fmla="*/ 2738375 w 8461203"/>
              <a:gd name="connsiteY2" fmla="*/ 422653 h 1228323"/>
              <a:gd name="connsiteX3" fmla="*/ 1259771 w 8461203"/>
              <a:gd name="connsiteY3" fmla="*/ 422653 h 1228323"/>
              <a:gd name="connsiteX4" fmla="*/ 199456 w 8461203"/>
              <a:gd name="connsiteY4" fmla="*/ 432381 h 1228323"/>
              <a:gd name="connsiteX5" fmla="*/ 72996 w 8461203"/>
              <a:gd name="connsiteY5" fmla="*/ 529657 h 1228323"/>
              <a:gd name="connsiteX6" fmla="*/ 24358 w 8461203"/>
              <a:gd name="connsiteY6" fmla="*/ 1006313 h 1228323"/>
              <a:gd name="connsiteX7" fmla="*/ 141090 w 8461203"/>
              <a:gd name="connsiteY7" fmla="*/ 1181410 h 1228323"/>
              <a:gd name="connsiteX8" fmla="*/ 1415413 w 8461203"/>
              <a:gd name="connsiteY8" fmla="*/ 1181410 h 1228323"/>
              <a:gd name="connsiteX9" fmla="*/ 3108026 w 8461203"/>
              <a:gd name="connsiteY9" fmla="*/ 1191138 h 1228323"/>
              <a:gd name="connsiteX10" fmla="*/ 3623592 w 8461203"/>
              <a:gd name="connsiteY10" fmla="*/ 1210593 h 1228323"/>
              <a:gd name="connsiteX11" fmla="*/ 4226707 w 8461203"/>
              <a:gd name="connsiteY11" fmla="*/ 1210593 h 1228323"/>
              <a:gd name="connsiteX12" fmla="*/ 4752001 w 8461203"/>
              <a:gd name="connsiteY12" fmla="*/ 1220322 h 1228323"/>
              <a:gd name="connsiteX13" fmla="*/ 5180017 w 8461203"/>
              <a:gd name="connsiteY13" fmla="*/ 1191138 h 1228323"/>
              <a:gd name="connsiteX14" fmla="*/ 5374570 w 8461203"/>
              <a:gd name="connsiteY14" fmla="*/ 840942 h 1228323"/>
              <a:gd name="connsiteX15" fmla="*/ 7563294 w 8461203"/>
              <a:gd name="connsiteY15" fmla="*/ 831215 h 1228323"/>
              <a:gd name="connsiteX16" fmla="*/ 8049677 w 8461203"/>
              <a:gd name="connsiteY16" fmla="*/ 850670 h 1228323"/>
              <a:gd name="connsiteX17" fmla="*/ 8458239 w 8461203"/>
              <a:gd name="connsiteY17" fmla="*/ 792304 h 1228323"/>
              <a:gd name="connsiteX18" fmla="*/ 7835668 w 8461203"/>
              <a:gd name="connsiteY18" fmla="*/ 72457 h 1228323"/>
              <a:gd name="connsiteX19" fmla="*/ 5676129 w 8461203"/>
              <a:gd name="connsiteY19" fmla="*/ 23818 h 1228323"/>
              <a:gd name="connsiteX20" fmla="*/ 5501031 w 8461203"/>
              <a:gd name="connsiteY20" fmla="*/ 432381 h 1228323"/>
              <a:gd name="connsiteX21" fmla="*/ 5014648 w 8461203"/>
              <a:gd name="connsiteY21" fmla="*/ 403198 h 122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461203" h="1228323">
                <a:moveTo>
                  <a:pt x="5014648" y="403198"/>
                </a:moveTo>
                <a:cubicBezTo>
                  <a:pt x="4771457" y="412926"/>
                  <a:pt x="4421261" y="487505"/>
                  <a:pt x="4041882" y="490747"/>
                </a:cubicBezTo>
                <a:cubicBezTo>
                  <a:pt x="3662503" y="493989"/>
                  <a:pt x="3202060" y="434002"/>
                  <a:pt x="2738375" y="422653"/>
                </a:cubicBezTo>
                <a:cubicBezTo>
                  <a:pt x="2274690" y="411304"/>
                  <a:pt x="1259771" y="422653"/>
                  <a:pt x="1259771" y="422653"/>
                </a:cubicBezTo>
                <a:lnTo>
                  <a:pt x="199456" y="432381"/>
                </a:lnTo>
                <a:cubicBezTo>
                  <a:pt x="1660" y="450215"/>
                  <a:pt x="102179" y="434002"/>
                  <a:pt x="72996" y="529657"/>
                </a:cubicBezTo>
                <a:cubicBezTo>
                  <a:pt x="43813" y="625312"/>
                  <a:pt x="13009" y="897688"/>
                  <a:pt x="24358" y="1006313"/>
                </a:cubicBezTo>
                <a:cubicBezTo>
                  <a:pt x="35707" y="1114939"/>
                  <a:pt x="-90752" y="1152227"/>
                  <a:pt x="141090" y="1181410"/>
                </a:cubicBezTo>
                <a:cubicBezTo>
                  <a:pt x="372932" y="1210593"/>
                  <a:pt x="1415413" y="1181410"/>
                  <a:pt x="1415413" y="1181410"/>
                </a:cubicBezTo>
                <a:lnTo>
                  <a:pt x="3108026" y="1191138"/>
                </a:lnTo>
                <a:cubicBezTo>
                  <a:pt x="3476056" y="1196002"/>
                  <a:pt x="3623592" y="1210593"/>
                  <a:pt x="3623592" y="1210593"/>
                </a:cubicBezTo>
                <a:lnTo>
                  <a:pt x="4226707" y="1210593"/>
                </a:lnTo>
                <a:cubicBezTo>
                  <a:pt x="4401805" y="1213836"/>
                  <a:pt x="4593116" y="1223565"/>
                  <a:pt x="4752001" y="1220322"/>
                </a:cubicBezTo>
                <a:cubicBezTo>
                  <a:pt x="4910886" y="1217080"/>
                  <a:pt x="5076256" y="1254368"/>
                  <a:pt x="5180017" y="1191138"/>
                </a:cubicBezTo>
                <a:cubicBezTo>
                  <a:pt x="5283778" y="1127908"/>
                  <a:pt x="4977357" y="900929"/>
                  <a:pt x="5374570" y="840942"/>
                </a:cubicBezTo>
                <a:cubicBezTo>
                  <a:pt x="5771783" y="780955"/>
                  <a:pt x="7117443" y="829594"/>
                  <a:pt x="7563294" y="831215"/>
                </a:cubicBezTo>
                <a:cubicBezTo>
                  <a:pt x="8009145" y="832836"/>
                  <a:pt x="7900520" y="857155"/>
                  <a:pt x="8049677" y="850670"/>
                </a:cubicBezTo>
                <a:cubicBezTo>
                  <a:pt x="8198834" y="844185"/>
                  <a:pt x="8493907" y="922006"/>
                  <a:pt x="8458239" y="792304"/>
                </a:cubicBezTo>
                <a:cubicBezTo>
                  <a:pt x="8422571" y="662602"/>
                  <a:pt x="8299353" y="200538"/>
                  <a:pt x="7835668" y="72457"/>
                </a:cubicBezTo>
                <a:cubicBezTo>
                  <a:pt x="7371983" y="-55624"/>
                  <a:pt x="6039295" y="25439"/>
                  <a:pt x="5676129" y="23818"/>
                </a:cubicBezTo>
                <a:cubicBezTo>
                  <a:pt x="5312963" y="22197"/>
                  <a:pt x="5611278" y="369151"/>
                  <a:pt x="5501031" y="432381"/>
                </a:cubicBezTo>
                <a:cubicBezTo>
                  <a:pt x="5390784" y="495611"/>
                  <a:pt x="5257839" y="393470"/>
                  <a:pt x="5014648" y="403198"/>
                </a:cubicBez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9522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8F55-265A-4650-A442-3F7996A0DB8C}"/>
              </a:ext>
            </a:extLst>
          </p:cNvPr>
          <p:cNvSpPr>
            <a:spLocks noGrp="1"/>
          </p:cNvSpPr>
          <p:nvPr>
            <p:ph idx="1"/>
          </p:nvPr>
        </p:nvSpPr>
        <p:spPr>
          <a:xfrm>
            <a:off x="215900" y="272377"/>
            <a:ext cx="8801640" cy="6274339"/>
          </a:xfrm>
          <a:solidFill>
            <a:srgbClr val="FFFEEF"/>
          </a:solidFill>
          <a:ln w="19050">
            <a:solidFill>
              <a:schemeClr val="tx1">
                <a:lumMod val="50000"/>
                <a:lumOff val="50000"/>
              </a:schemeClr>
            </a:solidFill>
          </a:ln>
        </p:spPr>
        <p:txBody>
          <a:bodyPr vert="horz" lIns="91440" tIns="45720" rIns="91440" bIns="45720" rtlCol="0">
            <a:noAutofit/>
          </a:bodyPr>
          <a:lstStyle/>
          <a:p>
            <a:pPr marL="0" indent="0">
              <a:buNone/>
            </a:pPr>
            <a:r>
              <a:rPr lang="en-GB" dirty="0">
                <a:latin typeface="+mj-lt"/>
              </a:rPr>
              <a:t>Since essay-based assignments are set by lecturers in the Arts and Social Sciences 75% of the time, it is of vital importance that students learn how to write a good essay. Essays have been used to test students’ knowledge for thousands of years (</a:t>
            </a:r>
            <a:r>
              <a:rPr lang="en-GB" dirty="0" err="1">
                <a:latin typeface="+mj-lt"/>
              </a:rPr>
              <a:t>Greetham</a:t>
            </a:r>
            <a:r>
              <a:rPr lang="en-GB" dirty="0">
                <a:latin typeface="+mj-lt"/>
              </a:rPr>
              <a:t>, 2008); on average a graduate will write 150 essays during their entire educational career (Macmillan, 2016). However, essay writing is an art not a science, so opinions on the essential elements of an excellent essay vary. </a:t>
            </a:r>
            <a:r>
              <a:rPr lang="en-GB" dirty="0">
                <a:solidFill>
                  <a:srgbClr val="0070C0"/>
                </a:solidFill>
                <a:latin typeface="+mj-lt"/>
              </a:rPr>
              <a:t>Cottrell (2008) defines an essay as a structured answer to an academic question, while Bryman (2012) adds that good essays require evidence to support the arguments. </a:t>
            </a:r>
            <a:r>
              <a:rPr lang="en-GB" dirty="0">
                <a:latin typeface="+mj-lt"/>
              </a:rPr>
              <a:t>This essay analyses opinions on what makes an excellent essay from Fredrickson (2018), Jones (2019) and Grace (2020), particularly  on how arguments should be supported with high-quality evidence and developed incrementally.</a:t>
            </a:r>
          </a:p>
        </p:txBody>
      </p:sp>
      <p:sp>
        <p:nvSpPr>
          <p:cNvPr id="6" name="Freeform: Shape 5">
            <a:extLst>
              <a:ext uri="{FF2B5EF4-FFF2-40B4-BE49-F238E27FC236}">
                <a16:creationId xmlns:a16="http://schemas.microsoft.com/office/drawing/2014/main" id="{90CAD886-2751-4582-881E-7FBFD6973901}"/>
              </a:ext>
            </a:extLst>
          </p:cNvPr>
          <p:cNvSpPr/>
          <p:nvPr/>
        </p:nvSpPr>
        <p:spPr>
          <a:xfrm>
            <a:off x="1656231" y="2186526"/>
            <a:ext cx="3034940" cy="1542763"/>
          </a:xfrm>
          <a:custGeom>
            <a:avLst/>
            <a:gdLst>
              <a:gd name="connsiteX0" fmla="*/ 1738722 w 3034940"/>
              <a:gd name="connsiteY0" fmla="*/ 1539168 h 1542763"/>
              <a:gd name="connsiteX1" fmla="*/ 1680356 w 3034940"/>
              <a:gd name="connsiteY1" fmla="*/ 1091696 h 1542763"/>
              <a:gd name="connsiteX2" fmla="*/ 1514986 w 3034940"/>
              <a:gd name="connsiteY2" fmla="*/ 799866 h 1542763"/>
              <a:gd name="connsiteX3" fmla="*/ 785412 w 3034940"/>
              <a:gd name="connsiteY3" fmla="*/ 780411 h 1542763"/>
              <a:gd name="connsiteX4" fmla="*/ 201752 w 3034940"/>
              <a:gd name="connsiteY4" fmla="*/ 799866 h 1542763"/>
              <a:gd name="connsiteX5" fmla="*/ 7199 w 3034940"/>
              <a:gd name="connsiteY5" fmla="*/ 615040 h 1542763"/>
              <a:gd name="connsiteX6" fmla="*/ 75292 w 3034940"/>
              <a:gd name="connsiteY6" fmla="*/ 294028 h 1542763"/>
              <a:gd name="connsiteX7" fmla="*/ 386578 w 3034940"/>
              <a:gd name="connsiteY7" fmla="*/ 11925 h 1542763"/>
              <a:gd name="connsiteX8" fmla="*/ 1806816 w 3034940"/>
              <a:gd name="connsiteY8" fmla="*/ 60564 h 1542763"/>
              <a:gd name="connsiteX9" fmla="*/ 2565573 w 3034940"/>
              <a:gd name="connsiteY9" fmla="*/ 2198 h 1542763"/>
              <a:gd name="connsiteX10" fmla="*/ 2983863 w 3034940"/>
              <a:gd name="connsiteY10" fmla="*/ 80019 h 1542763"/>
              <a:gd name="connsiteX11" fmla="*/ 2983863 w 3034940"/>
              <a:gd name="connsiteY11" fmla="*/ 644223 h 1542763"/>
              <a:gd name="connsiteX12" fmla="*/ 2585029 w 3034940"/>
              <a:gd name="connsiteY12" fmla="*/ 790138 h 1542763"/>
              <a:gd name="connsiteX13" fmla="*/ 2001369 w 3034940"/>
              <a:gd name="connsiteY13" fmla="*/ 799866 h 1542763"/>
              <a:gd name="connsiteX14" fmla="*/ 1816543 w 3034940"/>
              <a:gd name="connsiteY14" fmla="*/ 829049 h 1542763"/>
              <a:gd name="connsiteX15" fmla="*/ 1738722 w 3034940"/>
              <a:gd name="connsiteY15" fmla="*/ 1539168 h 154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34940" h="1542763">
                <a:moveTo>
                  <a:pt x="1738722" y="1539168"/>
                </a:moveTo>
                <a:cubicBezTo>
                  <a:pt x="1716024" y="1582943"/>
                  <a:pt x="1717645" y="1214913"/>
                  <a:pt x="1680356" y="1091696"/>
                </a:cubicBezTo>
                <a:cubicBezTo>
                  <a:pt x="1643067" y="968479"/>
                  <a:pt x="1664143" y="851747"/>
                  <a:pt x="1514986" y="799866"/>
                </a:cubicBezTo>
                <a:cubicBezTo>
                  <a:pt x="1365829" y="747985"/>
                  <a:pt x="1004284" y="780411"/>
                  <a:pt x="785412" y="780411"/>
                </a:cubicBezTo>
                <a:cubicBezTo>
                  <a:pt x="566540" y="780411"/>
                  <a:pt x="331454" y="827428"/>
                  <a:pt x="201752" y="799866"/>
                </a:cubicBezTo>
                <a:cubicBezTo>
                  <a:pt x="72050" y="772304"/>
                  <a:pt x="28276" y="699346"/>
                  <a:pt x="7199" y="615040"/>
                </a:cubicBezTo>
                <a:cubicBezTo>
                  <a:pt x="-13878" y="530734"/>
                  <a:pt x="12062" y="394547"/>
                  <a:pt x="75292" y="294028"/>
                </a:cubicBezTo>
                <a:cubicBezTo>
                  <a:pt x="138522" y="193509"/>
                  <a:pt x="97991" y="50836"/>
                  <a:pt x="386578" y="11925"/>
                </a:cubicBezTo>
                <a:cubicBezTo>
                  <a:pt x="675165" y="-26986"/>
                  <a:pt x="1443650" y="62185"/>
                  <a:pt x="1806816" y="60564"/>
                </a:cubicBezTo>
                <a:cubicBezTo>
                  <a:pt x="2169982" y="58943"/>
                  <a:pt x="2369399" y="-1045"/>
                  <a:pt x="2565573" y="2198"/>
                </a:cubicBezTo>
                <a:cubicBezTo>
                  <a:pt x="2761748" y="5440"/>
                  <a:pt x="2914148" y="-26985"/>
                  <a:pt x="2983863" y="80019"/>
                </a:cubicBezTo>
                <a:cubicBezTo>
                  <a:pt x="3053578" y="187023"/>
                  <a:pt x="3050335" y="525870"/>
                  <a:pt x="2983863" y="644223"/>
                </a:cubicBezTo>
                <a:cubicBezTo>
                  <a:pt x="2917391" y="762576"/>
                  <a:pt x="2748778" y="764198"/>
                  <a:pt x="2585029" y="790138"/>
                </a:cubicBezTo>
                <a:cubicBezTo>
                  <a:pt x="2421280" y="816078"/>
                  <a:pt x="2129450" y="793381"/>
                  <a:pt x="2001369" y="799866"/>
                </a:cubicBezTo>
                <a:cubicBezTo>
                  <a:pt x="1873288" y="806351"/>
                  <a:pt x="1860318" y="713938"/>
                  <a:pt x="1816543" y="829049"/>
                </a:cubicBezTo>
                <a:cubicBezTo>
                  <a:pt x="1772769" y="944160"/>
                  <a:pt x="1761420" y="1495393"/>
                  <a:pt x="1738722" y="1539168"/>
                </a:cubicBezTo>
                <a:close/>
              </a:path>
            </a:pathLst>
          </a:custGeom>
          <a:solidFill>
            <a:srgbClr val="FFFDDD"/>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C341C08-832A-4B43-9CAE-2B9C810497BC}"/>
              </a:ext>
            </a:extLst>
          </p:cNvPr>
          <p:cNvSpPr txBox="1">
            <a:spLocks/>
          </p:cNvSpPr>
          <p:nvPr/>
        </p:nvSpPr>
        <p:spPr>
          <a:xfrm>
            <a:off x="1333664" y="2185418"/>
            <a:ext cx="3607989"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70C0"/>
                </a:solidFill>
              </a:rPr>
              <a:t>definitions</a:t>
            </a:r>
          </a:p>
        </p:txBody>
      </p:sp>
      <p:sp>
        <p:nvSpPr>
          <p:cNvPr id="7" name="Freeform: Shape 6">
            <a:extLst>
              <a:ext uri="{FF2B5EF4-FFF2-40B4-BE49-F238E27FC236}">
                <a16:creationId xmlns:a16="http://schemas.microsoft.com/office/drawing/2014/main" id="{8C1B646D-7C25-4F45-A793-E975DE7E4550}"/>
              </a:ext>
            </a:extLst>
          </p:cNvPr>
          <p:cNvSpPr/>
          <p:nvPr/>
        </p:nvSpPr>
        <p:spPr>
          <a:xfrm>
            <a:off x="250400" y="3315594"/>
            <a:ext cx="8505359" cy="1629933"/>
          </a:xfrm>
          <a:custGeom>
            <a:avLst/>
            <a:gdLst>
              <a:gd name="connsiteX0" fmla="*/ 3252651 w 8739227"/>
              <a:gd name="connsiteY0" fmla="*/ 410353 h 1616615"/>
              <a:gd name="connsiteX1" fmla="*/ 1851869 w 8739227"/>
              <a:gd name="connsiteY1" fmla="*/ 410353 h 1616615"/>
              <a:gd name="connsiteX2" fmla="*/ 684549 w 8739227"/>
              <a:gd name="connsiteY2" fmla="*/ 390898 h 1616615"/>
              <a:gd name="connsiteX3" fmla="*/ 120345 w 8739227"/>
              <a:gd name="connsiteY3" fmla="*/ 439536 h 1616615"/>
              <a:gd name="connsiteX4" fmla="*/ 71707 w 8739227"/>
              <a:gd name="connsiteY4" fmla="*/ 896736 h 1616615"/>
              <a:gd name="connsiteX5" fmla="*/ 81434 w 8739227"/>
              <a:gd name="connsiteY5" fmla="*/ 1412302 h 1616615"/>
              <a:gd name="connsiteX6" fmla="*/ 237077 w 8739227"/>
              <a:gd name="connsiteY6" fmla="*/ 1548489 h 1616615"/>
              <a:gd name="connsiteX7" fmla="*/ 2717630 w 8739227"/>
              <a:gd name="connsiteY7" fmla="*/ 1538762 h 1616615"/>
              <a:gd name="connsiteX8" fmla="*/ 5742932 w 8739227"/>
              <a:gd name="connsiteY8" fmla="*/ 1616583 h 1616615"/>
              <a:gd name="connsiteX9" fmla="*/ 7065894 w 8739227"/>
              <a:gd name="connsiteY9" fmla="*/ 1548489 h 1616615"/>
              <a:gd name="connsiteX10" fmla="*/ 7318813 w 8739227"/>
              <a:gd name="connsiteY10" fmla="*/ 1558217 h 1616615"/>
              <a:gd name="connsiteX11" fmla="*/ 7406362 w 8739227"/>
              <a:gd name="connsiteY11" fmla="*/ 1227476 h 1616615"/>
              <a:gd name="connsiteX12" fmla="*/ 7785741 w 8739227"/>
              <a:gd name="connsiteY12" fmla="*/ 1188566 h 1616615"/>
              <a:gd name="connsiteX13" fmla="*/ 8359673 w 8739227"/>
              <a:gd name="connsiteY13" fmla="*/ 1169110 h 1616615"/>
              <a:gd name="connsiteX14" fmla="*/ 8739051 w 8739227"/>
              <a:gd name="connsiteY14" fmla="*/ 137979 h 1616615"/>
              <a:gd name="connsiteX15" fmla="*/ 8398583 w 8739227"/>
              <a:gd name="connsiteY15" fmla="*/ 11519 h 1616615"/>
              <a:gd name="connsiteX16" fmla="*/ 7698192 w 8739227"/>
              <a:gd name="connsiteY16" fmla="*/ 21247 h 1616615"/>
              <a:gd name="connsiteX17" fmla="*/ 7562005 w 8739227"/>
              <a:gd name="connsiteY17" fmla="*/ 147706 h 1616615"/>
              <a:gd name="connsiteX18" fmla="*/ 7532822 w 8739227"/>
              <a:gd name="connsiteY18" fmla="*/ 429808 h 1616615"/>
              <a:gd name="connsiteX19" fmla="*/ 6696243 w 8739227"/>
              <a:gd name="connsiteY19" fmla="*/ 410353 h 1616615"/>
              <a:gd name="connsiteX20" fmla="*/ 4750711 w 8739227"/>
              <a:gd name="connsiteY20" fmla="*/ 400625 h 1616615"/>
              <a:gd name="connsiteX21" fmla="*/ 3252651 w 8739227"/>
              <a:gd name="connsiteY21" fmla="*/ 410353 h 1616615"/>
              <a:gd name="connsiteX0" fmla="*/ 3252651 w 8739227"/>
              <a:gd name="connsiteY0" fmla="*/ 410353 h 1616615"/>
              <a:gd name="connsiteX1" fmla="*/ 1851869 w 8739227"/>
              <a:gd name="connsiteY1" fmla="*/ 410353 h 1616615"/>
              <a:gd name="connsiteX2" fmla="*/ 684549 w 8739227"/>
              <a:gd name="connsiteY2" fmla="*/ 390898 h 1616615"/>
              <a:gd name="connsiteX3" fmla="*/ 120345 w 8739227"/>
              <a:gd name="connsiteY3" fmla="*/ 439536 h 1616615"/>
              <a:gd name="connsiteX4" fmla="*/ 71707 w 8739227"/>
              <a:gd name="connsiteY4" fmla="*/ 896736 h 1616615"/>
              <a:gd name="connsiteX5" fmla="*/ 81434 w 8739227"/>
              <a:gd name="connsiteY5" fmla="*/ 1412302 h 1616615"/>
              <a:gd name="connsiteX6" fmla="*/ 237077 w 8739227"/>
              <a:gd name="connsiteY6" fmla="*/ 1548489 h 1616615"/>
              <a:gd name="connsiteX7" fmla="*/ 2717630 w 8739227"/>
              <a:gd name="connsiteY7" fmla="*/ 1538762 h 1616615"/>
              <a:gd name="connsiteX8" fmla="*/ 5742932 w 8739227"/>
              <a:gd name="connsiteY8" fmla="*/ 1616583 h 1616615"/>
              <a:gd name="connsiteX9" fmla="*/ 7065894 w 8739227"/>
              <a:gd name="connsiteY9" fmla="*/ 1548489 h 1616615"/>
              <a:gd name="connsiteX10" fmla="*/ 7318813 w 8739227"/>
              <a:gd name="connsiteY10" fmla="*/ 1558217 h 1616615"/>
              <a:gd name="connsiteX11" fmla="*/ 7406362 w 8739227"/>
              <a:gd name="connsiteY11" fmla="*/ 1227476 h 1616615"/>
              <a:gd name="connsiteX12" fmla="*/ 7785741 w 8739227"/>
              <a:gd name="connsiteY12" fmla="*/ 1188566 h 1616615"/>
              <a:gd name="connsiteX13" fmla="*/ 8359673 w 8739227"/>
              <a:gd name="connsiteY13" fmla="*/ 1169110 h 1616615"/>
              <a:gd name="connsiteX14" fmla="*/ 8739051 w 8739227"/>
              <a:gd name="connsiteY14" fmla="*/ 137979 h 1616615"/>
              <a:gd name="connsiteX15" fmla="*/ 8398583 w 8739227"/>
              <a:gd name="connsiteY15" fmla="*/ 11519 h 1616615"/>
              <a:gd name="connsiteX16" fmla="*/ 7698192 w 8739227"/>
              <a:gd name="connsiteY16" fmla="*/ 21247 h 1616615"/>
              <a:gd name="connsiteX17" fmla="*/ 7562005 w 8739227"/>
              <a:gd name="connsiteY17" fmla="*/ 147706 h 1616615"/>
              <a:gd name="connsiteX18" fmla="*/ 7532822 w 8739227"/>
              <a:gd name="connsiteY18" fmla="*/ 429808 h 1616615"/>
              <a:gd name="connsiteX19" fmla="*/ 5159273 w 8739227"/>
              <a:gd name="connsiteY19" fmla="*/ 468719 h 1616615"/>
              <a:gd name="connsiteX20" fmla="*/ 4750711 w 8739227"/>
              <a:gd name="connsiteY20" fmla="*/ 400625 h 1616615"/>
              <a:gd name="connsiteX21" fmla="*/ 3252651 w 8739227"/>
              <a:gd name="connsiteY21" fmla="*/ 410353 h 1616615"/>
              <a:gd name="connsiteX0" fmla="*/ 3252651 w 8739227"/>
              <a:gd name="connsiteY0" fmla="*/ 410353 h 1616615"/>
              <a:gd name="connsiteX1" fmla="*/ 1851869 w 8739227"/>
              <a:gd name="connsiteY1" fmla="*/ 410353 h 1616615"/>
              <a:gd name="connsiteX2" fmla="*/ 684549 w 8739227"/>
              <a:gd name="connsiteY2" fmla="*/ 390898 h 1616615"/>
              <a:gd name="connsiteX3" fmla="*/ 120345 w 8739227"/>
              <a:gd name="connsiteY3" fmla="*/ 439536 h 1616615"/>
              <a:gd name="connsiteX4" fmla="*/ 71707 w 8739227"/>
              <a:gd name="connsiteY4" fmla="*/ 896736 h 1616615"/>
              <a:gd name="connsiteX5" fmla="*/ 81434 w 8739227"/>
              <a:gd name="connsiteY5" fmla="*/ 1412302 h 1616615"/>
              <a:gd name="connsiteX6" fmla="*/ 237077 w 8739227"/>
              <a:gd name="connsiteY6" fmla="*/ 1548489 h 1616615"/>
              <a:gd name="connsiteX7" fmla="*/ 2717630 w 8739227"/>
              <a:gd name="connsiteY7" fmla="*/ 1538762 h 1616615"/>
              <a:gd name="connsiteX8" fmla="*/ 5742932 w 8739227"/>
              <a:gd name="connsiteY8" fmla="*/ 1616583 h 1616615"/>
              <a:gd name="connsiteX9" fmla="*/ 7065894 w 8739227"/>
              <a:gd name="connsiteY9" fmla="*/ 1548489 h 1616615"/>
              <a:gd name="connsiteX10" fmla="*/ 7318813 w 8739227"/>
              <a:gd name="connsiteY10" fmla="*/ 1558217 h 1616615"/>
              <a:gd name="connsiteX11" fmla="*/ 7406362 w 8739227"/>
              <a:gd name="connsiteY11" fmla="*/ 1227476 h 1616615"/>
              <a:gd name="connsiteX12" fmla="*/ 7785741 w 8739227"/>
              <a:gd name="connsiteY12" fmla="*/ 1188566 h 1616615"/>
              <a:gd name="connsiteX13" fmla="*/ 8359673 w 8739227"/>
              <a:gd name="connsiteY13" fmla="*/ 1169110 h 1616615"/>
              <a:gd name="connsiteX14" fmla="*/ 8739051 w 8739227"/>
              <a:gd name="connsiteY14" fmla="*/ 137979 h 1616615"/>
              <a:gd name="connsiteX15" fmla="*/ 8398583 w 8739227"/>
              <a:gd name="connsiteY15" fmla="*/ 11519 h 1616615"/>
              <a:gd name="connsiteX16" fmla="*/ 7698192 w 8739227"/>
              <a:gd name="connsiteY16" fmla="*/ 21247 h 1616615"/>
              <a:gd name="connsiteX17" fmla="*/ 7562005 w 8739227"/>
              <a:gd name="connsiteY17" fmla="*/ 147706 h 1616615"/>
              <a:gd name="connsiteX18" fmla="*/ 5402465 w 8739227"/>
              <a:gd name="connsiteY18" fmla="*/ 40701 h 1616615"/>
              <a:gd name="connsiteX19" fmla="*/ 5159273 w 8739227"/>
              <a:gd name="connsiteY19" fmla="*/ 468719 h 1616615"/>
              <a:gd name="connsiteX20" fmla="*/ 4750711 w 8739227"/>
              <a:gd name="connsiteY20" fmla="*/ 400625 h 1616615"/>
              <a:gd name="connsiteX21" fmla="*/ 3252651 w 8739227"/>
              <a:gd name="connsiteY21" fmla="*/ 410353 h 1616615"/>
              <a:gd name="connsiteX0" fmla="*/ 3252651 w 8739227"/>
              <a:gd name="connsiteY0" fmla="*/ 410353 h 1616615"/>
              <a:gd name="connsiteX1" fmla="*/ 1851869 w 8739227"/>
              <a:gd name="connsiteY1" fmla="*/ 410353 h 1616615"/>
              <a:gd name="connsiteX2" fmla="*/ 684549 w 8739227"/>
              <a:gd name="connsiteY2" fmla="*/ 390898 h 1616615"/>
              <a:gd name="connsiteX3" fmla="*/ 120345 w 8739227"/>
              <a:gd name="connsiteY3" fmla="*/ 439536 h 1616615"/>
              <a:gd name="connsiteX4" fmla="*/ 71707 w 8739227"/>
              <a:gd name="connsiteY4" fmla="*/ 896736 h 1616615"/>
              <a:gd name="connsiteX5" fmla="*/ 81434 w 8739227"/>
              <a:gd name="connsiteY5" fmla="*/ 1412302 h 1616615"/>
              <a:gd name="connsiteX6" fmla="*/ 237077 w 8739227"/>
              <a:gd name="connsiteY6" fmla="*/ 1548489 h 1616615"/>
              <a:gd name="connsiteX7" fmla="*/ 2717630 w 8739227"/>
              <a:gd name="connsiteY7" fmla="*/ 1538762 h 1616615"/>
              <a:gd name="connsiteX8" fmla="*/ 5742932 w 8739227"/>
              <a:gd name="connsiteY8" fmla="*/ 1616583 h 1616615"/>
              <a:gd name="connsiteX9" fmla="*/ 7065894 w 8739227"/>
              <a:gd name="connsiteY9" fmla="*/ 1548489 h 1616615"/>
              <a:gd name="connsiteX10" fmla="*/ 7318813 w 8739227"/>
              <a:gd name="connsiteY10" fmla="*/ 1558217 h 1616615"/>
              <a:gd name="connsiteX11" fmla="*/ 7406362 w 8739227"/>
              <a:gd name="connsiteY11" fmla="*/ 1227476 h 1616615"/>
              <a:gd name="connsiteX12" fmla="*/ 7785741 w 8739227"/>
              <a:gd name="connsiteY12" fmla="*/ 1188566 h 1616615"/>
              <a:gd name="connsiteX13" fmla="*/ 8359673 w 8739227"/>
              <a:gd name="connsiteY13" fmla="*/ 1169110 h 1616615"/>
              <a:gd name="connsiteX14" fmla="*/ 8739051 w 8739227"/>
              <a:gd name="connsiteY14" fmla="*/ 137979 h 1616615"/>
              <a:gd name="connsiteX15" fmla="*/ 8398583 w 8739227"/>
              <a:gd name="connsiteY15" fmla="*/ 11519 h 1616615"/>
              <a:gd name="connsiteX16" fmla="*/ 7698192 w 8739227"/>
              <a:gd name="connsiteY16" fmla="*/ 21247 h 1616615"/>
              <a:gd name="connsiteX17" fmla="*/ 7562005 w 8739227"/>
              <a:gd name="connsiteY17" fmla="*/ 147706 h 1616615"/>
              <a:gd name="connsiteX18" fmla="*/ 5402465 w 8739227"/>
              <a:gd name="connsiteY18" fmla="*/ 40701 h 1616615"/>
              <a:gd name="connsiteX19" fmla="*/ 5246822 w 8739227"/>
              <a:gd name="connsiteY19" fmla="*/ 458991 h 1616615"/>
              <a:gd name="connsiteX20" fmla="*/ 4750711 w 8739227"/>
              <a:gd name="connsiteY20" fmla="*/ 400625 h 1616615"/>
              <a:gd name="connsiteX21" fmla="*/ 3252651 w 8739227"/>
              <a:gd name="connsiteY21" fmla="*/ 410353 h 1616615"/>
              <a:gd name="connsiteX0" fmla="*/ 3252651 w 8739227"/>
              <a:gd name="connsiteY0" fmla="*/ 410353 h 1616615"/>
              <a:gd name="connsiteX1" fmla="*/ 1851869 w 8739227"/>
              <a:gd name="connsiteY1" fmla="*/ 410353 h 1616615"/>
              <a:gd name="connsiteX2" fmla="*/ 684549 w 8739227"/>
              <a:gd name="connsiteY2" fmla="*/ 390898 h 1616615"/>
              <a:gd name="connsiteX3" fmla="*/ 120345 w 8739227"/>
              <a:gd name="connsiteY3" fmla="*/ 439536 h 1616615"/>
              <a:gd name="connsiteX4" fmla="*/ 71707 w 8739227"/>
              <a:gd name="connsiteY4" fmla="*/ 896736 h 1616615"/>
              <a:gd name="connsiteX5" fmla="*/ 81434 w 8739227"/>
              <a:gd name="connsiteY5" fmla="*/ 1412302 h 1616615"/>
              <a:gd name="connsiteX6" fmla="*/ 237077 w 8739227"/>
              <a:gd name="connsiteY6" fmla="*/ 1548489 h 1616615"/>
              <a:gd name="connsiteX7" fmla="*/ 2717630 w 8739227"/>
              <a:gd name="connsiteY7" fmla="*/ 1538762 h 1616615"/>
              <a:gd name="connsiteX8" fmla="*/ 5742932 w 8739227"/>
              <a:gd name="connsiteY8" fmla="*/ 1616583 h 1616615"/>
              <a:gd name="connsiteX9" fmla="*/ 7065894 w 8739227"/>
              <a:gd name="connsiteY9" fmla="*/ 1548489 h 1616615"/>
              <a:gd name="connsiteX10" fmla="*/ 7318813 w 8739227"/>
              <a:gd name="connsiteY10" fmla="*/ 1558217 h 1616615"/>
              <a:gd name="connsiteX11" fmla="*/ 7406362 w 8739227"/>
              <a:gd name="connsiteY11" fmla="*/ 1227476 h 1616615"/>
              <a:gd name="connsiteX12" fmla="*/ 7785741 w 8739227"/>
              <a:gd name="connsiteY12" fmla="*/ 1188566 h 1616615"/>
              <a:gd name="connsiteX13" fmla="*/ 8359673 w 8739227"/>
              <a:gd name="connsiteY13" fmla="*/ 1169110 h 1616615"/>
              <a:gd name="connsiteX14" fmla="*/ 8739051 w 8739227"/>
              <a:gd name="connsiteY14" fmla="*/ 137979 h 1616615"/>
              <a:gd name="connsiteX15" fmla="*/ 8398583 w 8739227"/>
              <a:gd name="connsiteY15" fmla="*/ 11519 h 1616615"/>
              <a:gd name="connsiteX16" fmla="*/ 7698192 w 8739227"/>
              <a:gd name="connsiteY16" fmla="*/ 21247 h 1616615"/>
              <a:gd name="connsiteX17" fmla="*/ 7562005 w 8739227"/>
              <a:gd name="connsiteY17" fmla="*/ 147706 h 1616615"/>
              <a:gd name="connsiteX18" fmla="*/ 5402465 w 8739227"/>
              <a:gd name="connsiteY18" fmla="*/ 40701 h 1616615"/>
              <a:gd name="connsiteX19" fmla="*/ 5246822 w 8739227"/>
              <a:gd name="connsiteY19" fmla="*/ 458991 h 1616615"/>
              <a:gd name="connsiteX20" fmla="*/ 4526975 w 8739227"/>
              <a:gd name="connsiteY20" fmla="*/ 468718 h 1616615"/>
              <a:gd name="connsiteX21" fmla="*/ 3252651 w 8739227"/>
              <a:gd name="connsiteY21" fmla="*/ 410353 h 1616615"/>
              <a:gd name="connsiteX0" fmla="*/ 3252651 w 8739227"/>
              <a:gd name="connsiteY0" fmla="*/ 406269 h 1612531"/>
              <a:gd name="connsiteX1" fmla="*/ 1851869 w 8739227"/>
              <a:gd name="connsiteY1" fmla="*/ 406269 h 1612531"/>
              <a:gd name="connsiteX2" fmla="*/ 684549 w 8739227"/>
              <a:gd name="connsiteY2" fmla="*/ 386814 h 1612531"/>
              <a:gd name="connsiteX3" fmla="*/ 120345 w 8739227"/>
              <a:gd name="connsiteY3" fmla="*/ 435452 h 1612531"/>
              <a:gd name="connsiteX4" fmla="*/ 71707 w 8739227"/>
              <a:gd name="connsiteY4" fmla="*/ 892652 h 1612531"/>
              <a:gd name="connsiteX5" fmla="*/ 81434 w 8739227"/>
              <a:gd name="connsiteY5" fmla="*/ 1408218 h 1612531"/>
              <a:gd name="connsiteX6" fmla="*/ 237077 w 8739227"/>
              <a:gd name="connsiteY6" fmla="*/ 1544405 h 1612531"/>
              <a:gd name="connsiteX7" fmla="*/ 2717630 w 8739227"/>
              <a:gd name="connsiteY7" fmla="*/ 1534678 h 1612531"/>
              <a:gd name="connsiteX8" fmla="*/ 5742932 w 8739227"/>
              <a:gd name="connsiteY8" fmla="*/ 1612499 h 1612531"/>
              <a:gd name="connsiteX9" fmla="*/ 7065894 w 8739227"/>
              <a:gd name="connsiteY9" fmla="*/ 1544405 h 1612531"/>
              <a:gd name="connsiteX10" fmla="*/ 7318813 w 8739227"/>
              <a:gd name="connsiteY10" fmla="*/ 1554133 h 1612531"/>
              <a:gd name="connsiteX11" fmla="*/ 7406362 w 8739227"/>
              <a:gd name="connsiteY11" fmla="*/ 1223392 h 1612531"/>
              <a:gd name="connsiteX12" fmla="*/ 7785741 w 8739227"/>
              <a:gd name="connsiteY12" fmla="*/ 1184482 h 1612531"/>
              <a:gd name="connsiteX13" fmla="*/ 8359673 w 8739227"/>
              <a:gd name="connsiteY13" fmla="*/ 1165026 h 1612531"/>
              <a:gd name="connsiteX14" fmla="*/ 8739051 w 8739227"/>
              <a:gd name="connsiteY14" fmla="*/ 133895 h 1612531"/>
              <a:gd name="connsiteX15" fmla="*/ 8398583 w 8739227"/>
              <a:gd name="connsiteY15" fmla="*/ 7435 h 1612531"/>
              <a:gd name="connsiteX16" fmla="*/ 7698192 w 8739227"/>
              <a:gd name="connsiteY16" fmla="*/ 17163 h 1612531"/>
              <a:gd name="connsiteX17" fmla="*/ 6842158 w 8739227"/>
              <a:gd name="connsiteY17" fmla="*/ 36618 h 1612531"/>
              <a:gd name="connsiteX18" fmla="*/ 5402465 w 8739227"/>
              <a:gd name="connsiteY18" fmla="*/ 36617 h 1612531"/>
              <a:gd name="connsiteX19" fmla="*/ 5246822 w 8739227"/>
              <a:gd name="connsiteY19" fmla="*/ 454907 h 1612531"/>
              <a:gd name="connsiteX20" fmla="*/ 4526975 w 8739227"/>
              <a:gd name="connsiteY20" fmla="*/ 464634 h 1612531"/>
              <a:gd name="connsiteX21" fmla="*/ 3252651 w 8739227"/>
              <a:gd name="connsiteY21" fmla="*/ 406269 h 1612531"/>
              <a:gd name="connsiteX0" fmla="*/ 3252651 w 8555297"/>
              <a:gd name="connsiteY0" fmla="*/ 419830 h 1626092"/>
              <a:gd name="connsiteX1" fmla="*/ 1851869 w 8555297"/>
              <a:gd name="connsiteY1" fmla="*/ 419830 h 1626092"/>
              <a:gd name="connsiteX2" fmla="*/ 684549 w 8555297"/>
              <a:gd name="connsiteY2" fmla="*/ 400375 h 1626092"/>
              <a:gd name="connsiteX3" fmla="*/ 120345 w 8555297"/>
              <a:gd name="connsiteY3" fmla="*/ 449013 h 1626092"/>
              <a:gd name="connsiteX4" fmla="*/ 71707 w 8555297"/>
              <a:gd name="connsiteY4" fmla="*/ 906213 h 1626092"/>
              <a:gd name="connsiteX5" fmla="*/ 81434 w 8555297"/>
              <a:gd name="connsiteY5" fmla="*/ 1421779 h 1626092"/>
              <a:gd name="connsiteX6" fmla="*/ 237077 w 8555297"/>
              <a:gd name="connsiteY6" fmla="*/ 1557966 h 1626092"/>
              <a:gd name="connsiteX7" fmla="*/ 2717630 w 8555297"/>
              <a:gd name="connsiteY7" fmla="*/ 1548239 h 1626092"/>
              <a:gd name="connsiteX8" fmla="*/ 5742932 w 8555297"/>
              <a:gd name="connsiteY8" fmla="*/ 1626060 h 1626092"/>
              <a:gd name="connsiteX9" fmla="*/ 7065894 w 8555297"/>
              <a:gd name="connsiteY9" fmla="*/ 1557966 h 1626092"/>
              <a:gd name="connsiteX10" fmla="*/ 7318813 w 8555297"/>
              <a:gd name="connsiteY10" fmla="*/ 1567694 h 1626092"/>
              <a:gd name="connsiteX11" fmla="*/ 7406362 w 8555297"/>
              <a:gd name="connsiteY11" fmla="*/ 1236953 h 1626092"/>
              <a:gd name="connsiteX12" fmla="*/ 7785741 w 8555297"/>
              <a:gd name="connsiteY12" fmla="*/ 1198043 h 1626092"/>
              <a:gd name="connsiteX13" fmla="*/ 8359673 w 8555297"/>
              <a:gd name="connsiteY13" fmla="*/ 1178587 h 1626092"/>
              <a:gd name="connsiteX14" fmla="*/ 8554225 w 8555297"/>
              <a:gd name="connsiteY14" fmla="*/ 332281 h 1626092"/>
              <a:gd name="connsiteX15" fmla="*/ 8398583 w 8555297"/>
              <a:gd name="connsiteY15" fmla="*/ 20996 h 1626092"/>
              <a:gd name="connsiteX16" fmla="*/ 7698192 w 8555297"/>
              <a:gd name="connsiteY16" fmla="*/ 30724 h 1626092"/>
              <a:gd name="connsiteX17" fmla="*/ 6842158 w 8555297"/>
              <a:gd name="connsiteY17" fmla="*/ 50179 h 1626092"/>
              <a:gd name="connsiteX18" fmla="*/ 5402465 w 8555297"/>
              <a:gd name="connsiteY18" fmla="*/ 50178 h 1626092"/>
              <a:gd name="connsiteX19" fmla="*/ 5246822 w 8555297"/>
              <a:gd name="connsiteY19" fmla="*/ 468468 h 1626092"/>
              <a:gd name="connsiteX20" fmla="*/ 4526975 w 8555297"/>
              <a:gd name="connsiteY20" fmla="*/ 478195 h 1626092"/>
              <a:gd name="connsiteX21" fmla="*/ 3252651 w 8555297"/>
              <a:gd name="connsiteY21" fmla="*/ 419830 h 1626092"/>
              <a:gd name="connsiteX0" fmla="*/ 3252651 w 8564818"/>
              <a:gd name="connsiteY0" fmla="*/ 419830 h 1626092"/>
              <a:gd name="connsiteX1" fmla="*/ 1851869 w 8564818"/>
              <a:gd name="connsiteY1" fmla="*/ 419830 h 1626092"/>
              <a:gd name="connsiteX2" fmla="*/ 684549 w 8564818"/>
              <a:gd name="connsiteY2" fmla="*/ 400375 h 1626092"/>
              <a:gd name="connsiteX3" fmla="*/ 120345 w 8564818"/>
              <a:gd name="connsiteY3" fmla="*/ 449013 h 1626092"/>
              <a:gd name="connsiteX4" fmla="*/ 71707 w 8564818"/>
              <a:gd name="connsiteY4" fmla="*/ 906213 h 1626092"/>
              <a:gd name="connsiteX5" fmla="*/ 81434 w 8564818"/>
              <a:gd name="connsiteY5" fmla="*/ 1421779 h 1626092"/>
              <a:gd name="connsiteX6" fmla="*/ 237077 w 8564818"/>
              <a:gd name="connsiteY6" fmla="*/ 1557966 h 1626092"/>
              <a:gd name="connsiteX7" fmla="*/ 2717630 w 8564818"/>
              <a:gd name="connsiteY7" fmla="*/ 1548239 h 1626092"/>
              <a:gd name="connsiteX8" fmla="*/ 5742932 w 8564818"/>
              <a:gd name="connsiteY8" fmla="*/ 1626060 h 1626092"/>
              <a:gd name="connsiteX9" fmla="*/ 7065894 w 8564818"/>
              <a:gd name="connsiteY9" fmla="*/ 1557966 h 1626092"/>
              <a:gd name="connsiteX10" fmla="*/ 7318813 w 8564818"/>
              <a:gd name="connsiteY10" fmla="*/ 1567694 h 1626092"/>
              <a:gd name="connsiteX11" fmla="*/ 7406362 w 8564818"/>
              <a:gd name="connsiteY11" fmla="*/ 1236953 h 1626092"/>
              <a:gd name="connsiteX12" fmla="*/ 7785741 w 8564818"/>
              <a:gd name="connsiteY12" fmla="*/ 1198043 h 1626092"/>
              <a:gd name="connsiteX13" fmla="*/ 8194303 w 8564818"/>
              <a:gd name="connsiteY13" fmla="*/ 974306 h 1626092"/>
              <a:gd name="connsiteX14" fmla="*/ 8554225 w 8564818"/>
              <a:gd name="connsiteY14" fmla="*/ 332281 h 1626092"/>
              <a:gd name="connsiteX15" fmla="*/ 8398583 w 8564818"/>
              <a:gd name="connsiteY15" fmla="*/ 20996 h 1626092"/>
              <a:gd name="connsiteX16" fmla="*/ 7698192 w 8564818"/>
              <a:gd name="connsiteY16" fmla="*/ 30724 h 1626092"/>
              <a:gd name="connsiteX17" fmla="*/ 6842158 w 8564818"/>
              <a:gd name="connsiteY17" fmla="*/ 50179 h 1626092"/>
              <a:gd name="connsiteX18" fmla="*/ 5402465 w 8564818"/>
              <a:gd name="connsiteY18" fmla="*/ 50178 h 1626092"/>
              <a:gd name="connsiteX19" fmla="*/ 5246822 w 8564818"/>
              <a:gd name="connsiteY19" fmla="*/ 468468 h 1626092"/>
              <a:gd name="connsiteX20" fmla="*/ 4526975 w 8564818"/>
              <a:gd name="connsiteY20" fmla="*/ 478195 h 1626092"/>
              <a:gd name="connsiteX21" fmla="*/ 3252651 w 8564818"/>
              <a:gd name="connsiteY21" fmla="*/ 419830 h 1626092"/>
              <a:gd name="connsiteX0" fmla="*/ 3252651 w 8564818"/>
              <a:gd name="connsiteY0" fmla="*/ 419830 h 1626092"/>
              <a:gd name="connsiteX1" fmla="*/ 1851869 w 8564818"/>
              <a:gd name="connsiteY1" fmla="*/ 419830 h 1626092"/>
              <a:gd name="connsiteX2" fmla="*/ 684549 w 8564818"/>
              <a:gd name="connsiteY2" fmla="*/ 400375 h 1626092"/>
              <a:gd name="connsiteX3" fmla="*/ 120345 w 8564818"/>
              <a:gd name="connsiteY3" fmla="*/ 449013 h 1626092"/>
              <a:gd name="connsiteX4" fmla="*/ 71707 w 8564818"/>
              <a:gd name="connsiteY4" fmla="*/ 906213 h 1626092"/>
              <a:gd name="connsiteX5" fmla="*/ 81434 w 8564818"/>
              <a:gd name="connsiteY5" fmla="*/ 1421779 h 1626092"/>
              <a:gd name="connsiteX6" fmla="*/ 237077 w 8564818"/>
              <a:gd name="connsiteY6" fmla="*/ 1557966 h 1626092"/>
              <a:gd name="connsiteX7" fmla="*/ 2717630 w 8564818"/>
              <a:gd name="connsiteY7" fmla="*/ 1548239 h 1626092"/>
              <a:gd name="connsiteX8" fmla="*/ 5742932 w 8564818"/>
              <a:gd name="connsiteY8" fmla="*/ 1626060 h 1626092"/>
              <a:gd name="connsiteX9" fmla="*/ 7065894 w 8564818"/>
              <a:gd name="connsiteY9" fmla="*/ 1557966 h 1626092"/>
              <a:gd name="connsiteX10" fmla="*/ 7318813 w 8564818"/>
              <a:gd name="connsiteY10" fmla="*/ 1567694 h 1626092"/>
              <a:gd name="connsiteX11" fmla="*/ 7406362 w 8564818"/>
              <a:gd name="connsiteY11" fmla="*/ 1236953 h 1626092"/>
              <a:gd name="connsiteX12" fmla="*/ 7737102 w 8564818"/>
              <a:gd name="connsiteY12" fmla="*/ 1100767 h 1626092"/>
              <a:gd name="connsiteX13" fmla="*/ 8194303 w 8564818"/>
              <a:gd name="connsiteY13" fmla="*/ 974306 h 1626092"/>
              <a:gd name="connsiteX14" fmla="*/ 8554225 w 8564818"/>
              <a:gd name="connsiteY14" fmla="*/ 332281 h 1626092"/>
              <a:gd name="connsiteX15" fmla="*/ 8398583 w 8564818"/>
              <a:gd name="connsiteY15" fmla="*/ 20996 h 1626092"/>
              <a:gd name="connsiteX16" fmla="*/ 7698192 w 8564818"/>
              <a:gd name="connsiteY16" fmla="*/ 30724 h 1626092"/>
              <a:gd name="connsiteX17" fmla="*/ 6842158 w 8564818"/>
              <a:gd name="connsiteY17" fmla="*/ 50179 h 1626092"/>
              <a:gd name="connsiteX18" fmla="*/ 5402465 w 8564818"/>
              <a:gd name="connsiteY18" fmla="*/ 50178 h 1626092"/>
              <a:gd name="connsiteX19" fmla="*/ 5246822 w 8564818"/>
              <a:gd name="connsiteY19" fmla="*/ 468468 h 1626092"/>
              <a:gd name="connsiteX20" fmla="*/ 4526975 w 8564818"/>
              <a:gd name="connsiteY20" fmla="*/ 478195 h 1626092"/>
              <a:gd name="connsiteX21" fmla="*/ 3252651 w 8564818"/>
              <a:gd name="connsiteY21" fmla="*/ 419830 h 1626092"/>
              <a:gd name="connsiteX0" fmla="*/ 3252651 w 8564818"/>
              <a:gd name="connsiteY0" fmla="*/ 419830 h 1626221"/>
              <a:gd name="connsiteX1" fmla="*/ 1851869 w 8564818"/>
              <a:gd name="connsiteY1" fmla="*/ 419830 h 1626221"/>
              <a:gd name="connsiteX2" fmla="*/ 684549 w 8564818"/>
              <a:gd name="connsiteY2" fmla="*/ 400375 h 1626221"/>
              <a:gd name="connsiteX3" fmla="*/ 120345 w 8564818"/>
              <a:gd name="connsiteY3" fmla="*/ 449013 h 1626221"/>
              <a:gd name="connsiteX4" fmla="*/ 71707 w 8564818"/>
              <a:gd name="connsiteY4" fmla="*/ 906213 h 1626221"/>
              <a:gd name="connsiteX5" fmla="*/ 81434 w 8564818"/>
              <a:gd name="connsiteY5" fmla="*/ 1421779 h 1626221"/>
              <a:gd name="connsiteX6" fmla="*/ 237077 w 8564818"/>
              <a:gd name="connsiteY6" fmla="*/ 1557966 h 1626221"/>
              <a:gd name="connsiteX7" fmla="*/ 2717630 w 8564818"/>
              <a:gd name="connsiteY7" fmla="*/ 1548239 h 1626221"/>
              <a:gd name="connsiteX8" fmla="*/ 5742932 w 8564818"/>
              <a:gd name="connsiteY8" fmla="*/ 1626060 h 1626221"/>
              <a:gd name="connsiteX9" fmla="*/ 7065894 w 8564818"/>
              <a:gd name="connsiteY9" fmla="*/ 1557966 h 1626221"/>
              <a:gd name="connsiteX10" fmla="*/ 6812975 w 8564818"/>
              <a:gd name="connsiteY10" fmla="*/ 1266136 h 1626221"/>
              <a:gd name="connsiteX11" fmla="*/ 7406362 w 8564818"/>
              <a:gd name="connsiteY11" fmla="*/ 1236953 h 1626221"/>
              <a:gd name="connsiteX12" fmla="*/ 7737102 w 8564818"/>
              <a:gd name="connsiteY12" fmla="*/ 1100767 h 1626221"/>
              <a:gd name="connsiteX13" fmla="*/ 8194303 w 8564818"/>
              <a:gd name="connsiteY13" fmla="*/ 974306 h 1626221"/>
              <a:gd name="connsiteX14" fmla="*/ 8554225 w 8564818"/>
              <a:gd name="connsiteY14" fmla="*/ 332281 h 1626221"/>
              <a:gd name="connsiteX15" fmla="*/ 8398583 w 8564818"/>
              <a:gd name="connsiteY15" fmla="*/ 20996 h 1626221"/>
              <a:gd name="connsiteX16" fmla="*/ 7698192 w 8564818"/>
              <a:gd name="connsiteY16" fmla="*/ 30724 h 1626221"/>
              <a:gd name="connsiteX17" fmla="*/ 6842158 w 8564818"/>
              <a:gd name="connsiteY17" fmla="*/ 50179 h 1626221"/>
              <a:gd name="connsiteX18" fmla="*/ 5402465 w 8564818"/>
              <a:gd name="connsiteY18" fmla="*/ 50178 h 1626221"/>
              <a:gd name="connsiteX19" fmla="*/ 5246822 w 8564818"/>
              <a:gd name="connsiteY19" fmla="*/ 468468 h 1626221"/>
              <a:gd name="connsiteX20" fmla="*/ 4526975 w 8564818"/>
              <a:gd name="connsiteY20" fmla="*/ 478195 h 1626221"/>
              <a:gd name="connsiteX21" fmla="*/ 3252651 w 8564818"/>
              <a:gd name="connsiteY21" fmla="*/ 419830 h 1626221"/>
              <a:gd name="connsiteX0" fmla="*/ 3252651 w 8564818"/>
              <a:gd name="connsiteY0" fmla="*/ 419830 h 1637985"/>
              <a:gd name="connsiteX1" fmla="*/ 1851869 w 8564818"/>
              <a:gd name="connsiteY1" fmla="*/ 419830 h 1637985"/>
              <a:gd name="connsiteX2" fmla="*/ 684549 w 8564818"/>
              <a:gd name="connsiteY2" fmla="*/ 400375 h 1637985"/>
              <a:gd name="connsiteX3" fmla="*/ 120345 w 8564818"/>
              <a:gd name="connsiteY3" fmla="*/ 449013 h 1637985"/>
              <a:gd name="connsiteX4" fmla="*/ 71707 w 8564818"/>
              <a:gd name="connsiteY4" fmla="*/ 906213 h 1637985"/>
              <a:gd name="connsiteX5" fmla="*/ 81434 w 8564818"/>
              <a:gd name="connsiteY5" fmla="*/ 1421779 h 1637985"/>
              <a:gd name="connsiteX6" fmla="*/ 237077 w 8564818"/>
              <a:gd name="connsiteY6" fmla="*/ 1557966 h 1637985"/>
              <a:gd name="connsiteX7" fmla="*/ 2717630 w 8564818"/>
              <a:gd name="connsiteY7" fmla="*/ 1548239 h 1637985"/>
              <a:gd name="connsiteX8" fmla="*/ 5742932 w 8564818"/>
              <a:gd name="connsiteY8" fmla="*/ 1626060 h 1637985"/>
              <a:gd name="connsiteX9" fmla="*/ 5217639 w 8564818"/>
              <a:gd name="connsiteY9" fmla="*/ 1256409 h 1637985"/>
              <a:gd name="connsiteX10" fmla="*/ 6812975 w 8564818"/>
              <a:gd name="connsiteY10" fmla="*/ 1266136 h 1637985"/>
              <a:gd name="connsiteX11" fmla="*/ 7406362 w 8564818"/>
              <a:gd name="connsiteY11" fmla="*/ 1236953 h 1637985"/>
              <a:gd name="connsiteX12" fmla="*/ 7737102 w 8564818"/>
              <a:gd name="connsiteY12" fmla="*/ 1100767 h 1637985"/>
              <a:gd name="connsiteX13" fmla="*/ 8194303 w 8564818"/>
              <a:gd name="connsiteY13" fmla="*/ 974306 h 1637985"/>
              <a:gd name="connsiteX14" fmla="*/ 8554225 w 8564818"/>
              <a:gd name="connsiteY14" fmla="*/ 332281 h 1637985"/>
              <a:gd name="connsiteX15" fmla="*/ 8398583 w 8564818"/>
              <a:gd name="connsiteY15" fmla="*/ 20996 h 1637985"/>
              <a:gd name="connsiteX16" fmla="*/ 7698192 w 8564818"/>
              <a:gd name="connsiteY16" fmla="*/ 30724 h 1637985"/>
              <a:gd name="connsiteX17" fmla="*/ 6842158 w 8564818"/>
              <a:gd name="connsiteY17" fmla="*/ 50179 h 1637985"/>
              <a:gd name="connsiteX18" fmla="*/ 5402465 w 8564818"/>
              <a:gd name="connsiteY18" fmla="*/ 50178 h 1637985"/>
              <a:gd name="connsiteX19" fmla="*/ 5246822 w 8564818"/>
              <a:gd name="connsiteY19" fmla="*/ 468468 h 1637985"/>
              <a:gd name="connsiteX20" fmla="*/ 4526975 w 8564818"/>
              <a:gd name="connsiteY20" fmla="*/ 478195 h 1637985"/>
              <a:gd name="connsiteX21" fmla="*/ 3252651 w 8564818"/>
              <a:gd name="connsiteY21" fmla="*/ 419830 h 1637985"/>
              <a:gd name="connsiteX0" fmla="*/ 3252651 w 8564818"/>
              <a:gd name="connsiteY0" fmla="*/ 419830 h 1628948"/>
              <a:gd name="connsiteX1" fmla="*/ 1851869 w 8564818"/>
              <a:gd name="connsiteY1" fmla="*/ 419830 h 1628948"/>
              <a:gd name="connsiteX2" fmla="*/ 684549 w 8564818"/>
              <a:gd name="connsiteY2" fmla="*/ 400375 h 1628948"/>
              <a:gd name="connsiteX3" fmla="*/ 120345 w 8564818"/>
              <a:gd name="connsiteY3" fmla="*/ 449013 h 1628948"/>
              <a:gd name="connsiteX4" fmla="*/ 71707 w 8564818"/>
              <a:gd name="connsiteY4" fmla="*/ 906213 h 1628948"/>
              <a:gd name="connsiteX5" fmla="*/ 81434 w 8564818"/>
              <a:gd name="connsiteY5" fmla="*/ 1421779 h 1628948"/>
              <a:gd name="connsiteX6" fmla="*/ 237077 w 8564818"/>
              <a:gd name="connsiteY6" fmla="*/ 1557966 h 1628948"/>
              <a:gd name="connsiteX7" fmla="*/ 2717630 w 8564818"/>
              <a:gd name="connsiteY7" fmla="*/ 1548239 h 1628948"/>
              <a:gd name="connsiteX8" fmla="*/ 5188455 w 8564818"/>
              <a:gd name="connsiteY8" fmla="*/ 1616333 h 1628948"/>
              <a:gd name="connsiteX9" fmla="*/ 5217639 w 8564818"/>
              <a:gd name="connsiteY9" fmla="*/ 1256409 h 1628948"/>
              <a:gd name="connsiteX10" fmla="*/ 6812975 w 8564818"/>
              <a:gd name="connsiteY10" fmla="*/ 1266136 h 1628948"/>
              <a:gd name="connsiteX11" fmla="*/ 7406362 w 8564818"/>
              <a:gd name="connsiteY11" fmla="*/ 1236953 h 1628948"/>
              <a:gd name="connsiteX12" fmla="*/ 7737102 w 8564818"/>
              <a:gd name="connsiteY12" fmla="*/ 1100767 h 1628948"/>
              <a:gd name="connsiteX13" fmla="*/ 8194303 w 8564818"/>
              <a:gd name="connsiteY13" fmla="*/ 974306 h 1628948"/>
              <a:gd name="connsiteX14" fmla="*/ 8554225 w 8564818"/>
              <a:gd name="connsiteY14" fmla="*/ 332281 h 1628948"/>
              <a:gd name="connsiteX15" fmla="*/ 8398583 w 8564818"/>
              <a:gd name="connsiteY15" fmla="*/ 20996 h 1628948"/>
              <a:gd name="connsiteX16" fmla="*/ 7698192 w 8564818"/>
              <a:gd name="connsiteY16" fmla="*/ 30724 h 1628948"/>
              <a:gd name="connsiteX17" fmla="*/ 6842158 w 8564818"/>
              <a:gd name="connsiteY17" fmla="*/ 50179 h 1628948"/>
              <a:gd name="connsiteX18" fmla="*/ 5402465 w 8564818"/>
              <a:gd name="connsiteY18" fmla="*/ 50178 h 1628948"/>
              <a:gd name="connsiteX19" fmla="*/ 5246822 w 8564818"/>
              <a:gd name="connsiteY19" fmla="*/ 468468 h 1628948"/>
              <a:gd name="connsiteX20" fmla="*/ 4526975 w 8564818"/>
              <a:gd name="connsiteY20" fmla="*/ 478195 h 1628948"/>
              <a:gd name="connsiteX21" fmla="*/ 3252651 w 8564818"/>
              <a:gd name="connsiteY21" fmla="*/ 419830 h 1628948"/>
              <a:gd name="connsiteX0" fmla="*/ 3252651 w 8564818"/>
              <a:gd name="connsiteY0" fmla="*/ 419830 h 1628948"/>
              <a:gd name="connsiteX1" fmla="*/ 1851869 w 8564818"/>
              <a:gd name="connsiteY1" fmla="*/ 419830 h 1628948"/>
              <a:gd name="connsiteX2" fmla="*/ 684549 w 8564818"/>
              <a:gd name="connsiteY2" fmla="*/ 400375 h 1628948"/>
              <a:gd name="connsiteX3" fmla="*/ 120345 w 8564818"/>
              <a:gd name="connsiteY3" fmla="*/ 449013 h 1628948"/>
              <a:gd name="connsiteX4" fmla="*/ 71707 w 8564818"/>
              <a:gd name="connsiteY4" fmla="*/ 906213 h 1628948"/>
              <a:gd name="connsiteX5" fmla="*/ 81434 w 8564818"/>
              <a:gd name="connsiteY5" fmla="*/ 1421779 h 1628948"/>
              <a:gd name="connsiteX6" fmla="*/ 237077 w 8564818"/>
              <a:gd name="connsiteY6" fmla="*/ 1557966 h 1628948"/>
              <a:gd name="connsiteX7" fmla="*/ 2717630 w 8564818"/>
              <a:gd name="connsiteY7" fmla="*/ 1548239 h 1628948"/>
              <a:gd name="connsiteX8" fmla="*/ 5188455 w 8564818"/>
              <a:gd name="connsiteY8" fmla="*/ 1616333 h 1628948"/>
              <a:gd name="connsiteX9" fmla="*/ 5246822 w 8564818"/>
              <a:gd name="connsiteY9" fmla="*/ 1256409 h 1628948"/>
              <a:gd name="connsiteX10" fmla="*/ 6812975 w 8564818"/>
              <a:gd name="connsiteY10" fmla="*/ 1266136 h 1628948"/>
              <a:gd name="connsiteX11" fmla="*/ 7406362 w 8564818"/>
              <a:gd name="connsiteY11" fmla="*/ 1236953 h 1628948"/>
              <a:gd name="connsiteX12" fmla="*/ 7737102 w 8564818"/>
              <a:gd name="connsiteY12" fmla="*/ 1100767 h 1628948"/>
              <a:gd name="connsiteX13" fmla="*/ 8194303 w 8564818"/>
              <a:gd name="connsiteY13" fmla="*/ 974306 h 1628948"/>
              <a:gd name="connsiteX14" fmla="*/ 8554225 w 8564818"/>
              <a:gd name="connsiteY14" fmla="*/ 332281 h 1628948"/>
              <a:gd name="connsiteX15" fmla="*/ 8398583 w 8564818"/>
              <a:gd name="connsiteY15" fmla="*/ 20996 h 1628948"/>
              <a:gd name="connsiteX16" fmla="*/ 7698192 w 8564818"/>
              <a:gd name="connsiteY16" fmla="*/ 30724 h 1628948"/>
              <a:gd name="connsiteX17" fmla="*/ 6842158 w 8564818"/>
              <a:gd name="connsiteY17" fmla="*/ 50179 h 1628948"/>
              <a:gd name="connsiteX18" fmla="*/ 5402465 w 8564818"/>
              <a:gd name="connsiteY18" fmla="*/ 50178 h 1628948"/>
              <a:gd name="connsiteX19" fmla="*/ 5246822 w 8564818"/>
              <a:gd name="connsiteY19" fmla="*/ 468468 h 1628948"/>
              <a:gd name="connsiteX20" fmla="*/ 4526975 w 8564818"/>
              <a:gd name="connsiteY20" fmla="*/ 478195 h 1628948"/>
              <a:gd name="connsiteX21" fmla="*/ 3252651 w 8564818"/>
              <a:gd name="connsiteY21" fmla="*/ 419830 h 1628948"/>
              <a:gd name="connsiteX0" fmla="*/ 3252651 w 8564818"/>
              <a:gd name="connsiteY0" fmla="*/ 419830 h 1632598"/>
              <a:gd name="connsiteX1" fmla="*/ 1851869 w 8564818"/>
              <a:gd name="connsiteY1" fmla="*/ 419830 h 1632598"/>
              <a:gd name="connsiteX2" fmla="*/ 684549 w 8564818"/>
              <a:gd name="connsiteY2" fmla="*/ 400375 h 1632598"/>
              <a:gd name="connsiteX3" fmla="*/ 120345 w 8564818"/>
              <a:gd name="connsiteY3" fmla="*/ 449013 h 1632598"/>
              <a:gd name="connsiteX4" fmla="*/ 71707 w 8564818"/>
              <a:gd name="connsiteY4" fmla="*/ 906213 h 1632598"/>
              <a:gd name="connsiteX5" fmla="*/ 81434 w 8564818"/>
              <a:gd name="connsiteY5" fmla="*/ 1421779 h 1632598"/>
              <a:gd name="connsiteX6" fmla="*/ 237077 w 8564818"/>
              <a:gd name="connsiteY6" fmla="*/ 1557966 h 1632598"/>
              <a:gd name="connsiteX7" fmla="*/ 2717630 w 8564818"/>
              <a:gd name="connsiteY7" fmla="*/ 1548239 h 1632598"/>
              <a:gd name="connsiteX8" fmla="*/ 5188455 w 8564818"/>
              <a:gd name="connsiteY8" fmla="*/ 1616333 h 1632598"/>
              <a:gd name="connsiteX9" fmla="*/ 5295461 w 8564818"/>
              <a:gd name="connsiteY9" fmla="*/ 1198043 h 1632598"/>
              <a:gd name="connsiteX10" fmla="*/ 6812975 w 8564818"/>
              <a:gd name="connsiteY10" fmla="*/ 1266136 h 1632598"/>
              <a:gd name="connsiteX11" fmla="*/ 7406362 w 8564818"/>
              <a:gd name="connsiteY11" fmla="*/ 1236953 h 1632598"/>
              <a:gd name="connsiteX12" fmla="*/ 7737102 w 8564818"/>
              <a:gd name="connsiteY12" fmla="*/ 1100767 h 1632598"/>
              <a:gd name="connsiteX13" fmla="*/ 8194303 w 8564818"/>
              <a:gd name="connsiteY13" fmla="*/ 974306 h 1632598"/>
              <a:gd name="connsiteX14" fmla="*/ 8554225 w 8564818"/>
              <a:gd name="connsiteY14" fmla="*/ 332281 h 1632598"/>
              <a:gd name="connsiteX15" fmla="*/ 8398583 w 8564818"/>
              <a:gd name="connsiteY15" fmla="*/ 20996 h 1632598"/>
              <a:gd name="connsiteX16" fmla="*/ 7698192 w 8564818"/>
              <a:gd name="connsiteY16" fmla="*/ 30724 h 1632598"/>
              <a:gd name="connsiteX17" fmla="*/ 6842158 w 8564818"/>
              <a:gd name="connsiteY17" fmla="*/ 50179 h 1632598"/>
              <a:gd name="connsiteX18" fmla="*/ 5402465 w 8564818"/>
              <a:gd name="connsiteY18" fmla="*/ 50178 h 1632598"/>
              <a:gd name="connsiteX19" fmla="*/ 5246822 w 8564818"/>
              <a:gd name="connsiteY19" fmla="*/ 468468 h 1632598"/>
              <a:gd name="connsiteX20" fmla="*/ 4526975 w 8564818"/>
              <a:gd name="connsiteY20" fmla="*/ 478195 h 1632598"/>
              <a:gd name="connsiteX21" fmla="*/ 3252651 w 8564818"/>
              <a:gd name="connsiteY21" fmla="*/ 419830 h 1632598"/>
              <a:gd name="connsiteX0" fmla="*/ 3252651 w 8564818"/>
              <a:gd name="connsiteY0" fmla="*/ 419830 h 1632598"/>
              <a:gd name="connsiteX1" fmla="*/ 1851869 w 8564818"/>
              <a:gd name="connsiteY1" fmla="*/ 419830 h 1632598"/>
              <a:gd name="connsiteX2" fmla="*/ 684549 w 8564818"/>
              <a:gd name="connsiteY2" fmla="*/ 400375 h 1632598"/>
              <a:gd name="connsiteX3" fmla="*/ 120345 w 8564818"/>
              <a:gd name="connsiteY3" fmla="*/ 449013 h 1632598"/>
              <a:gd name="connsiteX4" fmla="*/ 71707 w 8564818"/>
              <a:gd name="connsiteY4" fmla="*/ 906213 h 1632598"/>
              <a:gd name="connsiteX5" fmla="*/ 81434 w 8564818"/>
              <a:gd name="connsiteY5" fmla="*/ 1421779 h 1632598"/>
              <a:gd name="connsiteX6" fmla="*/ 237077 w 8564818"/>
              <a:gd name="connsiteY6" fmla="*/ 1557966 h 1632598"/>
              <a:gd name="connsiteX7" fmla="*/ 2717630 w 8564818"/>
              <a:gd name="connsiteY7" fmla="*/ 1548239 h 1632598"/>
              <a:gd name="connsiteX8" fmla="*/ 5188455 w 8564818"/>
              <a:gd name="connsiteY8" fmla="*/ 1616333 h 1632598"/>
              <a:gd name="connsiteX9" fmla="*/ 5295461 w 8564818"/>
              <a:gd name="connsiteY9" fmla="*/ 1198043 h 1632598"/>
              <a:gd name="connsiteX10" fmla="*/ 6812975 w 8564818"/>
              <a:gd name="connsiteY10" fmla="*/ 1266136 h 1632598"/>
              <a:gd name="connsiteX11" fmla="*/ 7406362 w 8564818"/>
              <a:gd name="connsiteY11" fmla="*/ 1236953 h 1632598"/>
              <a:gd name="connsiteX12" fmla="*/ 7737102 w 8564818"/>
              <a:gd name="connsiteY12" fmla="*/ 1100767 h 1632598"/>
              <a:gd name="connsiteX13" fmla="*/ 8194303 w 8564818"/>
              <a:gd name="connsiteY13" fmla="*/ 974306 h 1632598"/>
              <a:gd name="connsiteX14" fmla="*/ 8554225 w 8564818"/>
              <a:gd name="connsiteY14" fmla="*/ 332281 h 1632598"/>
              <a:gd name="connsiteX15" fmla="*/ 8398583 w 8564818"/>
              <a:gd name="connsiteY15" fmla="*/ 20996 h 1632598"/>
              <a:gd name="connsiteX16" fmla="*/ 7698192 w 8564818"/>
              <a:gd name="connsiteY16" fmla="*/ 30724 h 1632598"/>
              <a:gd name="connsiteX17" fmla="*/ 6842158 w 8564818"/>
              <a:gd name="connsiteY17" fmla="*/ 50179 h 1632598"/>
              <a:gd name="connsiteX18" fmla="*/ 5402465 w 8564818"/>
              <a:gd name="connsiteY18" fmla="*/ 50178 h 1632598"/>
              <a:gd name="connsiteX19" fmla="*/ 5246822 w 8564818"/>
              <a:gd name="connsiteY19" fmla="*/ 468468 h 1632598"/>
              <a:gd name="connsiteX20" fmla="*/ 4526975 w 8564818"/>
              <a:gd name="connsiteY20" fmla="*/ 478195 h 1632598"/>
              <a:gd name="connsiteX21" fmla="*/ 3252651 w 8564818"/>
              <a:gd name="connsiteY21" fmla="*/ 419830 h 1632598"/>
              <a:gd name="connsiteX0" fmla="*/ 3252651 w 8564818"/>
              <a:gd name="connsiteY0" fmla="*/ 419830 h 1629546"/>
              <a:gd name="connsiteX1" fmla="*/ 1851869 w 8564818"/>
              <a:gd name="connsiteY1" fmla="*/ 419830 h 1629546"/>
              <a:gd name="connsiteX2" fmla="*/ 684549 w 8564818"/>
              <a:gd name="connsiteY2" fmla="*/ 400375 h 1629546"/>
              <a:gd name="connsiteX3" fmla="*/ 120345 w 8564818"/>
              <a:gd name="connsiteY3" fmla="*/ 449013 h 1629546"/>
              <a:gd name="connsiteX4" fmla="*/ 71707 w 8564818"/>
              <a:gd name="connsiteY4" fmla="*/ 906213 h 1629546"/>
              <a:gd name="connsiteX5" fmla="*/ 81434 w 8564818"/>
              <a:gd name="connsiteY5" fmla="*/ 1421779 h 1629546"/>
              <a:gd name="connsiteX6" fmla="*/ 237077 w 8564818"/>
              <a:gd name="connsiteY6" fmla="*/ 1557966 h 1629546"/>
              <a:gd name="connsiteX7" fmla="*/ 2717630 w 8564818"/>
              <a:gd name="connsiteY7" fmla="*/ 1548239 h 1629546"/>
              <a:gd name="connsiteX8" fmla="*/ 5188455 w 8564818"/>
              <a:gd name="connsiteY8" fmla="*/ 1616333 h 1629546"/>
              <a:gd name="connsiteX9" fmla="*/ 5256551 w 8564818"/>
              <a:gd name="connsiteY9" fmla="*/ 1246681 h 1629546"/>
              <a:gd name="connsiteX10" fmla="*/ 6812975 w 8564818"/>
              <a:gd name="connsiteY10" fmla="*/ 1266136 h 1629546"/>
              <a:gd name="connsiteX11" fmla="*/ 7406362 w 8564818"/>
              <a:gd name="connsiteY11" fmla="*/ 1236953 h 1629546"/>
              <a:gd name="connsiteX12" fmla="*/ 7737102 w 8564818"/>
              <a:gd name="connsiteY12" fmla="*/ 1100767 h 1629546"/>
              <a:gd name="connsiteX13" fmla="*/ 8194303 w 8564818"/>
              <a:gd name="connsiteY13" fmla="*/ 974306 h 1629546"/>
              <a:gd name="connsiteX14" fmla="*/ 8554225 w 8564818"/>
              <a:gd name="connsiteY14" fmla="*/ 332281 h 1629546"/>
              <a:gd name="connsiteX15" fmla="*/ 8398583 w 8564818"/>
              <a:gd name="connsiteY15" fmla="*/ 20996 h 1629546"/>
              <a:gd name="connsiteX16" fmla="*/ 7698192 w 8564818"/>
              <a:gd name="connsiteY16" fmla="*/ 30724 h 1629546"/>
              <a:gd name="connsiteX17" fmla="*/ 6842158 w 8564818"/>
              <a:gd name="connsiteY17" fmla="*/ 50179 h 1629546"/>
              <a:gd name="connsiteX18" fmla="*/ 5402465 w 8564818"/>
              <a:gd name="connsiteY18" fmla="*/ 50178 h 1629546"/>
              <a:gd name="connsiteX19" fmla="*/ 5246822 w 8564818"/>
              <a:gd name="connsiteY19" fmla="*/ 468468 h 1629546"/>
              <a:gd name="connsiteX20" fmla="*/ 4526975 w 8564818"/>
              <a:gd name="connsiteY20" fmla="*/ 478195 h 1629546"/>
              <a:gd name="connsiteX21" fmla="*/ 3252651 w 8564818"/>
              <a:gd name="connsiteY21" fmla="*/ 419830 h 1629546"/>
              <a:gd name="connsiteX0" fmla="*/ 3248287 w 8560454"/>
              <a:gd name="connsiteY0" fmla="*/ 419830 h 1629546"/>
              <a:gd name="connsiteX1" fmla="*/ 1847505 w 8560454"/>
              <a:gd name="connsiteY1" fmla="*/ 419830 h 1629546"/>
              <a:gd name="connsiteX2" fmla="*/ 680185 w 8560454"/>
              <a:gd name="connsiteY2" fmla="*/ 400375 h 1629546"/>
              <a:gd name="connsiteX3" fmla="*/ 115981 w 8560454"/>
              <a:gd name="connsiteY3" fmla="*/ 449013 h 1629546"/>
              <a:gd name="connsiteX4" fmla="*/ 67343 w 8560454"/>
              <a:gd name="connsiteY4" fmla="*/ 906213 h 1629546"/>
              <a:gd name="connsiteX5" fmla="*/ 86798 w 8560454"/>
              <a:gd name="connsiteY5" fmla="*/ 1227225 h 1629546"/>
              <a:gd name="connsiteX6" fmla="*/ 232713 w 8560454"/>
              <a:gd name="connsiteY6" fmla="*/ 1557966 h 1629546"/>
              <a:gd name="connsiteX7" fmla="*/ 2713266 w 8560454"/>
              <a:gd name="connsiteY7" fmla="*/ 1548239 h 1629546"/>
              <a:gd name="connsiteX8" fmla="*/ 5184091 w 8560454"/>
              <a:gd name="connsiteY8" fmla="*/ 1616333 h 1629546"/>
              <a:gd name="connsiteX9" fmla="*/ 5252187 w 8560454"/>
              <a:gd name="connsiteY9" fmla="*/ 1246681 h 1629546"/>
              <a:gd name="connsiteX10" fmla="*/ 6808611 w 8560454"/>
              <a:gd name="connsiteY10" fmla="*/ 1266136 h 1629546"/>
              <a:gd name="connsiteX11" fmla="*/ 7401998 w 8560454"/>
              <a:gd name="connsiteY11" fmla="*/ 1236953 h 1629546"/>
              <a:gd name="connsiteX12" fmla="*/ 7732738 w 8560454"/>
              <a:gd name="connsiteY12" fmla="*/ 1100767 h 1629546"/>
              <a:gd name="connsiteX13" fmla="*/ 8189939 w 8560454"/>
              <a:gd name="connsiteY13" fmla="*/ 974306 h 1629546"/>
              <a:gd name="connsiteX14" fmla="*/ 8549861 w 8560454"/>
              <a:gd name="connsiteY14" fmla="*/ 332281 h 1629546"/>
              <a:gd name="connsiteX15" fmla="*/ 8394219 w 8560454"/>
              <a:gd name="connsiteY15" fmla="*/ 20996 h 1629546"/>
              <a:gd name="connsiteX16" fmla="*/ 7693828 w 8560454"/>
              <a:gd name="connsiteY16" fmla="*/ 30724 h 1629546"/>
              <a:gd name="connsiteX17" fmla="*/ 6837794 w 8560454"/>
              <a:gd name="connsiteY17" fmla="*/ 50179 h 1629546"/>
              <a:gd name="connsiteX18" fmla="*/ 5398101 w 8560454"/>
              <a:gd name="connsiteY18" fmla="*/ 50178 h 1629546"/>
              <a:gd name="connsiteX19" fmla="*/ 5242458 w 8560454"/>
              <a:gd name="connsiteY19" fmla="*/ 468468 h 1629546"/>
              <a:gd name="connsiteX20" fmla="*/ 4522611 w 8560454"/>
              <a:gd name="connsiteY20" fmla="*/ 478195 h 1629546"/>
              <a:gd name="connsiteX21" fmla="*/ 3248287 w 8560454"/>
              <a:gd name="connsiteY21" fmla="*/ 419830 h 1629546"/>
              <a:gd name="connsiteX0" fmla="*/ 3193192 w 8505359"/>
              <a:gd name="connsiteY0" fmla="*/ 419830 h 1629933"/>
              <a:gd name="connsiteX1" fmla="*/ 1792410 w 8505359"/>
              <a:gd name="connsiteY1" fmla="*/ 419830 h 1629933"/>
              <a:gd name="connsiteX2" fmla="*/ 625090 w 8505359"/>
              <a:gd name="connsiteY2" fmla="*/ 400375 h 1629933"/>
              <a:gd name="connsiteX3" fmla="*/ 60886 w 8505359"/>
              <a:gd name="connsiteY3" fmla="*/ 449013 h 1629933"/>
              <a:gd name="connsiteX4" fmla="*/ 12248 w 8505359"/>
              <a:gd name="connsiteY4" fmla="*/ 906213 h 1629933"/>
              <a:gd name="connsiteX5" fmla="*/ 31703 w 8505359"/>
              <a:gd name="connsiteY5" fmla="*/ 1227225 h 1629933"/>
              <a:gd name="connsiteX6" fmla="*/ 274895 w 8505359"/>
              <a:gd name="connsiteY6" fmla="*/ 1616332 h 1629933"/>
              <a:gd name="connsiteX7" fmla="*/ 2658171 w 8505359"/>
              <a:gd name="connsiteY7" fmla="*/ 1548239 h 1629933"/>
              <a:gd name="connsiteX8" fmla="*/ 5128996 w 8505359"/>
              <a:gd name="connsiteY8" fmla="*/ 1616333 h 1629933"/>
              <a:gd name="connsiteX9" fmla="*/ 5197092 w 8505359"/>
              <a:gd name="connsiteY9" fmla="*/ 1246681 h 1629933"/>
              <a:gd name="connsiteX10" fmla="*/ 6753516 w 8505359"/>
              <a:gd name="connsiteY10" fmla="*/ 1266136 h 1629933"/>
              <a:gd name="connsiteX11" fmla="*/ 7346903 w 8505359"/>
              <a:gd name="connsiteY11" fmla="*/ 1236953 h 1629933"/>
              <a:gd name="connsiteX12" fmla="*/ 7677643 w 8505359"/>
              <a:gd name="connsiteY12" fmla="*/ 1100767 h 1629933"/>
              <a:gd name="connsiteX13" fmla="*/ 8134844 w 8505359"/>
              <a:gd name="connsiteY13" fmla="*/ 974306 h 1629933"/>
              <a:gd name="connsiteX14" fmla="*/ 8494766 w 8505359"/>
              <a:gd name="connsiteY14" fmla="*/ 332281 h 1629933"/>
              <a:gd name="connsiteX15" fmla="*/ 8339124 w 8505359"/>
              <a:gd name="connsiteY15" fmla="*/ 20996 h 1629933"/>
              <a:gd name="connsiteX16" fmla="*/ 7638733 w 8505359"/>
              <a:gd name="connsiteY16" fmla="*/ 30724 h 1629933"/>
              <a:gd name="connsiteX17" fmla="*/ 6782699 w 8505359"/>
              <a:gd name="connsiteY17" fmla="*/ 50179 h 1629933"/>
              <a:gd name="connsiteX18" fmla="*/ 5343006 w 8505359"/>
              <a:gd name="connsiteY18" fmla="*/ 50178 h 1629933"/>
              <a:gd name="connsiteX19" fmla="*/ 5187363 w 8505359"/>
              <a:gd name="connsiteY19" fmla="*/ 468468 h 1629933"/>
              <a:gd name="connsiteX20" fmla="*/ 4467516 w 8505359"/>
              <a:gd name="connsiteY20" fmla="*/ 478195 h 1629933"/>
              <a:gd name="connsiteX21" fmla="*/ 3193192 w 8505359"/>
              <a:gd name="connsiteY21" fmla="*/ 419830 h 16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505359" h="1629933">
                <a:moveTo>
                  <a:pt x="3193192" y="419830"/>
                </a:moveTo>
                <a:lnTo>
                  <a:pt x="1792410" y="419830"/>
                </a:lnTo>
                <a:cubicBezTo>
                  <a:pt x="1364393" y="416588"/>
                  <a:pt x="913677" y="395511"/>
                  <a:pt x="625090" y="400375"/>
                </a:cubicBezTo>
                <a:cubicBezTo>
                  <a:pt x="336503" y="405239"/>
                  <a:pt x="163026" y="364707"/>
                  <a:pt x="60886" y="449013"/>
                </a:cubicBezTo>
                <a:cubicBezTo>
                  <a:pt x="-41254" y="533319"/>
                  <a:pt x="17112" y="776511"/>
                  <a:pt x="12248" y="906213"/>
                </a:cubicBezTo>
                <a:cubicBezTo>
                  <a:pt x="7384" y="1035915"/>
                  <a:pt x="-12071" y="1108872"/>
                  <a:pt x="31703" y="1227225"/>
                </a:cubicBezTo>
                <a:cubicBezTo>
                  <a:pt x="75477" y="1345578"/>
                  <a:pt x="-162850" y="1562830"/>
                  <a:pt x="274895" y="1616332"/>
                </a:cubicBezTo>
                <a:cubicBezTo>
                  <a:pt x="712640" y="1669834"/>
                  <a:pt x="1849154" y="1548239"/>
                  <a:pt x="2658171" y="1548239"/>
                </a:cubicBezTo>
                <a:cubicBezTo>
                  <a:pt x="3467188" y="1548239"/>
                  <a:pt x="4705843" y="1666593"/>
                  <a:pt x="5128996" y="1616333"/>
                </a:cubicBezTo>
                <a:cubicBezTo>
                  <a:pt x="5552149" y="1566073"/>
                  <a:pt x="4936067" y="1392596"/>
                  <a:pt x="5197092" y="1246681"/>
                </a:cubicBezTo>
                <a:cubicBezTo>
                  <a:pt x="5458117" y="1100766"/>
                  <a:pt x="6395214" y="1267757"/>
                  <a:pt x="6753516" y="1266136"/>
                </a:cubicBezTo>
                <a:cubicBezTo>
                  <a:pt x="7111818" y="1264515"/>
                  <a:pt x="7192882" y="1264514"/>
                  <a:pt x="7346903" y="1236953"/>
                </a:cubicBezTo>
                <a:cubicBezTo>
                  <a:pt x="7500924" y="1209392"/>
                  <a:pt x="7546320" y="1144542"/>
                  <a:pt x="7677643" y="1100767"/>
                </a:cubicBezTo>
                <a:cubicBezTo>
                  <a:pt x="7808967" y="1056993"/>
                  <a:pt x="7998657" y="1102387"/>
                  <a:pt x="8134844" y="974306"/>
                </a:cubicBezTo>
                <a:cubicBezTo>
                  <a:pt x="8271031" y="846225"/>
                  <a:pt x="8460719" y="491166"/>
                  <a:pt x="8494766" y="332281"/>
                </a:cubicBezTo>
                <a:cubicBezTo>
                  <a:pt x="8528813" y="173396"/>
                  <a:pt x="8481796" y="71255"/>
                  <a:pt x="8339124" y="20996"/>
                </a:cubicBezTo>
                <a:cubicBezTo>
                  <a:pt x="8196452" y="-29263"/>
                  <a:pt x="7898137" y="25860"/>
                  <a:pt x="7638733" y="30724"/>
                </a:cubicBezTo>
                <a:cubicBezTo>
                  <a:pt x="7379329" y="35588"/>
                  <a:pt x="7165320" y="46937"/>
                  <a:pt x="6782699" y="50179"/>
                </a:cubicBezTo>
                <a:cubicBezTo>
                  <a:pt x="6400078" y="53421"/>
                  <a:pt x="5608895" y="-19537"/>
                  <a:pt x="5343006" y="50178"/>
                </a:cubicBezTo>
                <a:cubicBezTo>
                  <a:pt x="5077117" y="119893"/>
                  <a:pt x="5187363" y="468468"/>
                  <a:pt x="5187363" y="468468"/>
                </a:cubicBezTo>
                <a:lnTo>
                  <a:pt x="4467516" y="478195"/>
                </a:lnTo>
                <a:lnTo>
                  <a:pt x="3193192" y="419830"/>
                </a:ln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9444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E8F55-265A-4650-A442-3F7996A0DB8C}"/>
              </a:ext>
            </a:extLst>
          </p:cNvPr>
          <p:cNvSpPr>
            <a:spLocks noGrp="1"/>
          </p:cNvSpPr>
          <p:nvPr>
            <p:ph idx="1"/>
          </p:nvPr>
        </p:nvSpPr>
        <p:spPr>
          <a:xfrm>
            <a:off x="215900" y="272377"/>
            <a:ext cx="8801640" cy="6274339"/>
          </a:xfrm>
          <a:solidFill>
            <a:srgbClr val="FFFEEF"/>
          </a:solidFill>
          <a:ln w="19050">
            <a:solidFill>
              <a:schemeClr val="tx1">
                <a:lumMod val="50000"/>
                <a:lumOff val="50000"/>
              </a:schemeClr>
            </a:solidFill>
          </a:ln>
        </p:spPr>
        <p:txBody>
          <a:bodyPr vert="horz" lIns="91440" tIns="45720" rIns="91440" bIns="45720" rtlCol="0">
            <a:noAutofit/>
          </a:bodyPr>
          <a:lstStyle/>
          <a:p>
            <a:pPr marL="0" indent="0">
              <a:buNone/>
            </a:pPr>
            <a:r>
              <a:rPr lang="en-GB" dirty="0">
                <a:latin typeface="+mj-lt"/>
              </a:rPr>
              <a:t>Since essay-based assignments are set by lecturers in the Arts and Social Sciences 75% of the time, it is of vital importance that students learn how to write a good essay. Essays have been used to test students’ knowledge for thousands of years (</a:t>
            </a:r>
            <a:r>
              <a:rPr lang="en-GB" dirty="0" err="1">
                <a:latin typeface="+mj-lt"/>
              </a:rPr>
              <a:t>Greetham</a:t>
            </a:r>
            <a:r>
              <a:rPr lang="en-GB" dirty="0">
                <a:latin typeface="+mj-lt"/>
              </a:rPr>
              <a:t>, 2008); on average a graduate will write 150 essays during their entire educational career (Macmillan, 2016). However, essay writing is an art not a science, so opinions on the essential elements of an excellent essay vary. Cottrell (2008) defines an essay as a structured answer to an academic question, while Bryman (2012) adds that good essays require evidence to support the arguments. </a:t>
            </a:r>
            <a:r>
              <a:rPr lang="en-GB" dirty="0">
                <a:solidFill>
                  <a:srgbClr val="0070C0"/>
                </a:solidFill>
                <a:latin typeface="+mj-lt"/>
              </a:rPr>
              <a:t>This essay analyses opinions on what makes an excellent essay from Fredrickson (2018), Jones (2019) and Grace (2020), particularly  on how arguments should be supported with high-quality evidence and developed incrementally.</a:t>
            </a:r>
          </a:p>
        </p:txBody>
      </p:sp>
      <p:sp>
        <p:nvSpPr>
          <p:cNvPr id="8" name="Freeform: Shape 7">
            <a:extLst>
              <a:ext uri="{FF2B5EF4-FFF2-40B4-BE49-F238E27FC236}">
                <a16:creationId xmlns:a16="http://schemas.microsoft.com/office/drawing/2014/main" id="{2B1B0D7A-2E30-4F3E-9C2C-55816ED3DC07}"/>
              </a:ext>
            </a:extLst>
          </p:cNvPr>
          <p:cNvSpPr/>
          <p:nvPr/>
        </p:nvSpPr>
        <p:spPr>
          <a:xfrm>
            <a:off x="2306445" y="3262580"/>
            <a:ext cx="2986023" cy="1299701"/>
          </a:xfrm>
          <a:custGeom>
            <a:avLst/>
            <a:gdLst>
              <a:gd name="connsiteX0" fmla="*/ 2517799 w 2518412"/>
              <a:gd name="connsiteY0" fmla="*/ 1299693 h 1299701"/>
              <a:gd name="connsiteX1" fmla="*/ 2216241 w 2518412"/>
              <a:gd name="connsiteY1" fmla="*/ 949497 h 1299701"/>
              <a:gd name="connsiteX2" fmla="*/ 2118964 w 2518412"/>
              <a:gd name="connsiteY2" fmla="*/ 725761 h 1299701"/>
              <a:gd name="connsiteX3" fmla="*/ 2138420 w 2518412"/>
              <a:gd name="connsiteY3" fmla="*/ 589573 h 1299701"/>
              <a:gd name="connsiteX4" fmla="*/ 2148147 w 2518412"/>
              <a:gd name="connsiteY4" fmla="*/ 307471 h 1299701"/>
              <a:gd name="connsiteX5" fmla="*/ 2021688 w 2518412"/>
              <a:gd name="connsiteY5" fmla="*/ 25369 h 1299701"/>
              <a:gd name="connsiteX6" fmla="*/ 1438028 w 2518412"/>
              <a:gd name="connsiteY6" fmla="*/ 15642 h 1299701"/>
              <a:gd name="connsiteX7" fmla="*/ 854369 w 2518412"/>
              <a:gd name="connsiteY7" fmla="*/ 44825 h 1299701"/>
              <a:gd name="connsiteX8" fmla="*/ 222071 w 2518412"/>
              <a:gd name="connsiteY8" fmla="*/ 44825 h 1299701"/>
              <a:gd name="connsiteX9" fmla="*/ 37245 w 2518412"/>
              <a:gd name="connsiteY9" fmla="*/ 210195 h 1299701"/>
              <a:gd name="connsiteX10" fmla="*/ 17790 w 2518412"/>
              <a:gd name="connsiteY10" fmla="*/ 531208 h 1299701"/>
              <a:gd name="connsiteX11" fmla="*/ 241526 w 2518412"/>
              <a:gd name="connsiteY11" fmla="*/ 735488 h 1299701"/>
              <a:gd name="connsiteX12" fmla="*/ 864096 w 2518412"/>
              <a:gd name="connsiteY12" fmla="*/ 696578 h 1299701"/>
              <a:gd name="connsiteX13" fmla="*/ 1642309 w 2518412"/>
              <a:gd name="connsiteY13" fmla="*/ 716033 h 1299701"/>
              <a:gd name="connsiteX14" fmla="*/ 1885501 w 2518412"/>
              <a:gd name="connsiteY14" fmla="*/ 716033 h 1299701"/>
              <a:gd name="connsiteX15" fmla="*/ 2128692 w 2518412"/>
              <a:gd name="connsiteY15" fmla="*/ 959225 h 1299701"/>
              <a:gd name="connsiteX16" fmla="*/ 2517799 w 2518412"/>
              <a:gd name="connsiteY16" fmla="*/ 1299693 h 129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8412" h="1299701">
                <a:moveTo>
                  <a:pt x="2517799" y="1299693"/>
                </a:moveTo>
                <a:cubicBezTo>
                  <a:pt x="2532390" y="1298072"/>
                  <a:pt x="2282713" y="1045152"/>
                  <a:pt x="2216241" y="949497"/>
                </a:cubicBezTo>
                <a:cubicBezTo>
                  <a:pt x="2149768" y="853842"/>
                  <a:pt x="2131934" y="785748"/>
                  <a:pt x="2118964" y="725761"/>
                </a:cubicBezTo>
                <a:cubicBezTo>
                  <a:pt x="2105994" y="665774"/>
                  <a:pt x="2133556" y="659288"/>
                  <a:pt x="2138420" y="589573"/>
                </a:cubicBezTo>
                <a:cubicBezTo>
                  <a:pt x="2143284" y="519858"/>
                  <a:pt x="2167602" y="401505"/>
                  <a:pt x="2148147" y="307471"/>
                </a:cubicBezTo>
                <a:cubicBezTo>
                  <a:pt x="2128692" y="213437"/>
                  <a:pt x="2140041" y="74007"/>
                  <a:pt x="2021688" y="25369"/>
                </a:cubicBezTo>
                <a:cubicBezTo>
                  <a:pt x="1903335" y="-23269"/>
                  <a:pt x="1632581" y="12399"/>
                  <a:pt x="1438028" y="15642"/>
                </a:cubicBezTo>
                <a:cubicBezTo>
                  <a:pt x="1243475" y="18885"/>
                  <a:pt x="1057028" y="39961"/>
                  <a:pt x="854369" y="44825"/>
                </a:cubicBezTo>
                <a:cubicBezTo>
                  <a:pt x="651710" y="49689"/>
                  <a:pt x="358258" y="17263"/>
                  <a:pt x="222071" y="44825"/>
                </a:cubicBezTo>
                <a:cubicBezTo>
                  <a:pt x="85884" y="72387"/>
                  <a:pt x="71292" y="129131"/>
                  <a:pt x="37245" y="210195"/>
                </a:cubicBezTo>
                <a:cubicBezTo>
                  <a:pt x="3198" y="291259"/>
                  <a:pt x="-16257" y="443659"/>
                  <a:pt x="17790" y="531208"/>
                </a:cubicBezTo>
                <a:cubicBezTo>
                  <a:pt x="51837" y="618757"/>
                  <a:pt x="100475" y="707926"/>
                  <a:pt x="241526" y="735488"/>
                </a:cubicBezTo>
                <a:cubicBezTo>
                  <a:pt x="382577" y="763050"/>
                  <a:pt x="630632" y="699820"/>
                  <a:pt x="864096" y="696578"/>
                </a:cubicBezTo>
                <a:cubicBezTo>
                  <a:pt x="1097560" y="693336"/>
                  <a:pt x="1472075" y="712791"/>
                  <a:pt x="1642309" y="716033"/>
                </a:cubicBezTo>
                <a:cubicBezTo>
                  <a:pt x="1812543" y="719275"/>
                  <a:pt x="1804437" y="675501"/>
                  <a:pt x="1885501" y="716033"/>
                </a:cubicBezTo>
                <a:cubicBezTo>
                  <a:pt x="1966565" y="756565"/>
                  <a:pt x="2026552" y="861948"/>
                  <a:pt x="2128692" y="959225"/>
                </a:cubicBezTo>
                <a:cubicBezTo>
                  <a:pt x="2230832" y="1056502"/>
                  <a:pt x="2503208" y="1301314"/>
                  <a:pt x="2517799" y="1299693"/>
                </a:cubicBezTo>
                <a:close/>
              </a:path>
            </a:pathLst>
          </a:custGeom>
          <a:solidFill>
            <a:srgbClr val="FFFDDD"/>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6B22E6D9-115D-41CB-B284-7E02C0820839}"/>
              </a:ext>
            </a:extLst>
          </p:cNvPr>
          <p:cNvSpPr txBox="1">
            <a:spLocks/>
          </p:cNvSpPr>
          <p:nvPr/>
        </p:nvSpPr>
        <p:spPr>
          <a:xfrm>
            <a:off x="1768565" y="3197097"/>
            <a:ext cx="3539886"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solidFill>
                  <a:srgbClr val="0070C0"/>
                </a:solidFill>
              </a:rPr>
              <a:t>the plan</a:t>
            </a:r>
          </a:p>
        </p:txBody>
      </p:sp>
      <p:sp>
        <p:nvSpPr>
          <p:cNvPr id="9" name="Freeform: Shape 8">
            <a:extLst>
              <a:ext uri="{FF2B5EF4-FFF2-40B4-BE49-F238E27FC236}">
                <a16:creationId xmlns:a16="http://schemas.microsoft.com/office/drawing/2014/main" id="{EEF1C14F-F195-4745-972B-DDC0D101F94F}"/>
              </a:ext>
            </a:extLst>
          </p:cNvPr>
          <p:cNvSpPr/>
          <p:nvPr/>
        </p:nvSpPr>
        <p:spPr>
          <a:xfrm>
            <a:off x="0" y="4539975"/>
            <a:ext cx="8928100" cy="1999306"/>
          </a:xfrm>
          <a:custGeom>
            <a:avLst/>
            <a:gdLst>
              <a:gd name="connsiteX0" fmla="*/ 5775117 w 8885958"/>
              <a:gd name="connsiteY0" fmla="*/ 62336 h 2023608"/>
              <a:gd name="connsiteX1" fmla="*/ 4685620 w 8885958"/>
              <a:gd name="connsiteY1" fmla="*/ 72064 h 2023608"/>
              <a:gd name="connsiteX2" fmla="*/ 3956045 w 8885958"/>
              <a:gd name="connsiteY2" fmla="*/ 52608 h 2023608"/>
              <a:gd name="connsiteX3" fmla="*/ 3440479 w 8885958"/>
              <a:gd name="connsiteY3" fmla="*/ 33153 h 2023608"/>
              <a:gd name="connsiteX4" fmla="*/ 3012462 w 8885958"/>
              <a:gd name="connsiteY4" fmla="*/ 33153 h 2023608"/>
              <a:gd name="connsiteX5" fmla="*/ 2866547 w 8885958"/>
              <a:gd name="connsiteY5" fmla="*/ 169340 h 2023608"/>
              <a:gd name="connsiteX6" fmla="*/ 2886002 w 8885958"/>
              <a:gd name="connsiteY6" fmla="*/ 334710 h 2023608"/>
              <a:gd name="connsiteX7" fmla="*/ 2720632 w 8885958"/>
              <a:gd name="connsiteY7" fmla="*/ 461170 h 2023608"/>
              <a:gd name="connsiteX8" fmla="*/ 1572768 w 8885958"/>
              <a:gd name="connsiteY8" fmla="*/ 431987 h 2023608"/>
              <a:gd name="connsiteX9" fmla="*/ 531909 w 8885958"/>
              <a:gd name="connsiteY9" fmla="*/ 470898 h 2023608"/>
              <a:gd name="connsiteX10" fmla="*/ 210896 w 8885958"/>
              <a:gd name="connsiteY10" fmla="*/ 529264 h 2023608"/>
              <a:gd name="connsiteX11" fmla="*/ 171985 w 8885958"/>
              <a:gd name="connsiteY11" fmla="*/ 723817 h 2023608"/>
              <a:gd name="connsiteX12" fmla="*/ 162258 w 8885958"/>
              <a:gd name="connsiteY12" fmla="*/ 1249110 h 2023608"/>
              <a:gd name="connsiteX13" fmla="*/ 162258 w 8885958"/>
              <a:gd name="connsiteY13" fmla="*/ 1628489 h 2023608"/>
              <a:gd name="connsiteX14" fmla="*/ 162258 w 8885958"/>
              <a:gd name="connsiteY14" fmla="*/ 1852225 h 2023608"/>
              <a:gd name="connsiteX15" fmla="*/ 269262 w 8885958"/>
              <a:gd name="connsiteY15" fmla="*/ 2007868 h 2023608"/>
              <a:gd name="connsiteX16" fmla="*/ 3440479 w 8885958"/>
              <a:gd name="connsiteY16" fmla="*/ 1978685 h 2023608"/>
              <a:gd name="connsiteX17" fmla="*/ 3868496 w 8885958"/>
              <a:gd name="connsiteY17" fmla="*/ 1657672 h 2023608"/>
              <a:gd name="connsiteX18" fmla="*/ 5415194 w 8885958"/>
              <a:gd name="connsiteY18" fmla="*/ 1667400 h 2023608"/>
              <a:gd name="connsiteX19" fmla="*/ 7837381 w 8885958"/>
              <a:gd name="connsiteY19" fmla="*/ 1618762 h 2023608"/>
              <a:gd name="connsiteX20" fmla="*/ 8800420 w 8885958"/>
              <a:gd name="connsiteY20" fmla="*/ 1579851 h 2023608"/>
              <a:gd name="connsiteX21" fmla="*/ 8819875 w 8885958"/>
              <a:gd name="connsiteY21" fmla="*/ 1151834 h 2023608"/>
              <a:gd name="connsiteX22" fmla="*/ 8635049 w 8885958"/>
              <a:gd name="connsiteY22" fmla="*/ 538991 h 2023608"/>
              <a:gd name="connsiteX23" fmla="*/ 8664232 w 8885958"/>
              <a:gd name="connsiteY23" fmla="*/ 159613 h 2023608"/>
              <a:gd name="connsiteX24" fmla="*/ 8275126 w 8885958"/>
              <a:gd name="connsiteY24" fmla="*/ 3970 h 2023608"/>
              <a:gd name="connsiteX25" fmla="*/ 6971620 w 8885958"/>
              <a:gd name="connsiteY25" fmla="*/ 42881 h 2023608"/>
              <a:gd name="connsiteX26" fmla="*/ 5775117 w 8885958"/>
              <a:gd name="connsiteY26" fmla="*/ 62336 h 2023608"/>
              <a:gd name="connsiteX0" fmla="*/ 5749537 w 8860378"/>
              <a:gd name="connsiteY0" fmla="*/ 62336 h 2023608"/>
              <a:gd name="connsiteX1" fmla="*/ 4660040 w 8860378"/>
              <a:gd name="connsiteY1" fmla="*/ 72064 h 2023608"/>
              <a:gd name="connsiteX2" fmla="*/ 3930465 w 8860378"/>
              <a:gd name="connsiteY2" fmla="*/ 52608 h 2023608"/>
              <a:gd name="connsiteX3" fmla="*/ 3414899 w 8860378"/>
              <a:gd name="connsiteY3" fmla="*/ 33153 h 2023608"/>
              <a:gd name="connsiteX4" fmla="*/ 2986882 w 8860378"/>
              <a:gd name="connsiteY4" fmla="*/ 33153 h 2023608"/>
              <a:gd name="connsiteX5" fmla="*/ 2840967 w 8860378"/>
              <a:gd name="connsiteY5" fmla="*/ 169340 h 2023608"/>
              <a:gd name="connsiteX6" fmla="*/ 2860422 w 8860378"/>
              <a:gd name="connsiteY6" fmla="*/ 334710 h 2023608"/>
              <a:gd name="connsiteX7" fmla="*/ 2695052 w 8860378"/>
              <a:gd name="connsiteY7" fmla="*/ 461170 h 2023608"/>
              <a:gd name="connsiteX8" fmla="*/ 1547188 w 8860378"/>
              <a:gd name="connsiteY8" fmla="*/ 431987 h 2023608"/>
              <a:gd name="connsiteX9" fmla="*/ 506329 w 8860378"/>
              <a:gd name="connsiteY9" fmla="*/ 470898 h 2023608"/>
              <a:gd name="connsiteX10" fmla="*/ 185316 w 8860378"/>
              <a:gd name="connsiteY10" fmla="*/ 529264 h 2023608"/>
              <a:gd name="connsiteX11" fmla="*/ 146405 w 8860378"/>
              <a:gd name="connsiteY11" fmla="*/ 723817 h 2023608"/>
              <a:gd name="connsiteX12" fmla="*/ 136678 w 8860378"/>
              <a:gd name="connsiteY12" fmla="*/ 1249110 h 2023608"/>
              <a:gd name="connsiteX13" fmla="*/ 136678 w 8860378"/>
              <a:gd name="connsiteY13" fmla="*/ 1628489 h 2023608"/>
              <a:gd name="connsiteX14" fmla="*/ 136678 w 8860378"/>
              <a:gd name="connsiteY14" fmla="*/ 1852225 h 2023608"/>
              <a:gd name="connsiteX15" fmla="*/ 243682 w 8860378"/>
              <a:gd name="connsiteY15" fmla="*/ 2007868 h 2023608"/>
              <a:gd name="connsiteX16" fmla="*/ 3414899 w 8860378"/>
              <a:gd name="connsiteY16" fmla="*/ 1978685 h 2023608"/>
              <a:gd name="connsiteX17" fmla="*/ 3842916 w 8860378"/>
              <a:gd name="connsiteY17" fmla="*/ 1657672 h 2023608"/>
              <a:gd name="connsiteX18" fmla="*/ 5389614 w 8860378"/>
              <a:gd name="connsiteY18" fmla="*/ 1667400 h 2023608"/>
              <a:gd name="connsiteX19" fmla="*/ 7811801 w 8860378"/>
              <a:gd name="connsiteY19" fmla="*/ 1618762 h 2023608"/>
              <a:gd name="connsiteX20" fmla="*/ 8774840 w 8860378"/>
              <a:gd name="connsiteY20" fmla="*/ 1579851 h 2023608"/>
              <a:gd name="connsiteX21" fmla="*/ 8794295 w 8860378"/>
              <a:gd name="connsiteY21" fmla="*/ 1151834 h 2023608"/>
              <a:gd name="connsiteX22" fmla="*/ 8609469 w 8860378"/>
              <a:gd name="connsiteY22" fmla="*/ 538991 h 2023608"/>
              <a:gd name="connsiteX23" fmla="*/ 8638652 w 8860378"/>
              <a:gd name="connsiteY23" fmla="*/ 159613 h 2023608"/>
              <a:gd name="connsiteX24" fmla="*/ 8249546 w 8860378"/>
              <a:gd name="connsiteY24" fmla="*/ 3970 h 2023608"/>
              <a:gd name="connsiteX25" fmla="*/ 6946040 w 8860378"/>
              <a:gd name="connsiteY25" fmla="*/ 42881 h 2023608"/>
              <a:gd name="connsiteX26" fmla="*/ 5749537 w 8860378"/>
              <a:gd name="connsiteY26" fmla="*/ 62336 h 2023608"/>
              <a:gd name="connsiteX0" fmla="*/ 5746917 w 8857758"/>
              <a:gd name="connsiteY0" fmla="*/ 62336 h 2023608"/>
              <a:gd name="connsiteX1" fmla="*/ 4657420 w 8857758"/>
              <a:gd name="connsiteY1" fmla="*/ 72064 h 2023608"/>
              <a:gd name="connsiteX2" fmla="*/ 3927845 w 8857758"/>
              <a:gd name="connsiteY2" fmla="*/ 52608 h 2023608"/>
              <a:gd name="connsiteX3" fmla="*/ 3412279 w 8857758"/>
              <a:gd name="connsiteY3" fmla="*/ 33153 h 2023608"/>
              <a:gd name="connsiteX4" fmla="*/ 2984262 w 8857758"/>
              <a:gd name="connsiteY4" fmla="*/ 33153 h 2023608"/>
              <a:gd name="connsiteX5" fmla="*/ 2838347 w 8857758"/>
              <a:gd name="connsiteY5" fmla="*/ 169340 h 2023608"/>
              <a:gd name="connsiteX6" fmla="*/ 2857802 w 8857758"/>
              <a:gd name="connsiteY6" fmla="*/ 334710 h 2023608"/>
              <a:gd name="connsiteX7" fmla="*/ 2692432 w 8857758"/>
              <a:gd name="connsiteY7" fmla="*/ 461170 h 2023608"/>
              <a:gd name="connsiteX8" fmla="*/ 1544568 w 8857758"/>
              <a:gd name="connsiteY8" fmla="*/ 431987 h 2023608"/>
              <a:gd name="connsiteX9" fmla="*/ 503709 w 8857758"/>
              <a:gd name="connsiteY9" fmla="*/ 470898 h 2023608"/>
              <a:gd name="connsiteX10" fmla="*/ 182696 w 8857758"/>
              <a:gd name="connsiteY10" fmla="*/ 529264 h 2023608"/>
              <a:gd name="connsiteX11" fmla="*/ 143785 w 8857758"/>
              <a:gd name="connsiteY11" fmla="*/ 723817 h 2023608"/>
              <a:gd name="connsiteX12" fmla="*/ 134058 w 8857758"/>
              <a:gd name="connsiteY12" fmla="*/ 1249110 h 2023608"/>
              <a:gd name="connsiteX13" fmla="*/ 134058 w 8857758"/>
              <a:gd name="connsiteY13" fmla="*/ 1628489 h 2023608"/>
              <a:gd name="connsiteX14" fmla="*/ 134058 w 8857758"/>
              <a:gd name="connsiteY14" fmla="*/ 1852225 h 2023608"/>
              <a:gd name="connsiteX15" fmla="*/ 241062 w 8857758"/>
              <a:gd name="connsiteY15" fmla="*/ 2007868 h 2023608"/>
              <a:gd name="connsiteX16" fmla="*/ 3412279 w 8857758"/>
              <a:gd name="connsiteY16" fmla="*/ 1978685 h 2023608"/>
              <a:gd name="connsiteX17" fmla="*/ 3840296 w 8857758"/>
              <a:gd name="connsiteY17" fmla="*/ 1657672 h 2023608"/>
              <a:gd name="connsiteX18" fmla="*/ 5386994 w 8857758"/>
              <a:gd name="connsiteY18" fmla="*/ 1667400 h 2023608"/>
              <a:gd name="connsiteX19" fmla="*/ 7809181 w 8857758"/>
              <a:gd name="connsiteY19" fmla="*/ 1618762 h 2023608"/>
              <a:gd name="connsiteX20" fmla="*/ 8772220 w 8857758"/>
              <a:gd name="connsiteY20" fmla="*/ 1579851 h 2023608"/>
              <a:gd name="connsiteX21" fmla="*/ 8791675 w 8857758"/>
              <a:gd name="connsiteY21" fmla="*/ 1151834 h 2023608"/>
              <a:gd name="connsiteX22" fmla="*/ 8606849 w 8857758"/>
              <a:gd name="connsiteY22" fmla="*/ 538991 h 2023608"/>
              <a:gd name="connsiteX23" fmla="*/ 8636032 w 8857758"/>
              <a:gd name="connsiteY23" fmla="*/ 159613 h 2023608"/>
              <a:gd name="connsiteX24" fmla="*/ 8246926 w 8857758"/>
              <a:gd name="connsiteY24" fmla="*/ 3970 h 2023608"/>
              <a:gd name="connsiteX25" fmla="*/ 6943420 w 8857758"/>
              <a:gd name="connsiteY25" fmla="*/ 42881 h 2023608"/>
              <a:gd name="connsiteX26" fmla="*/ 5746917 w 8857758"/>
              <a:gd name="connsiteY26" fmla="*/ 62336 h 2023608"/>
              <a:gd name="connsiteX0" fmla="*/ 5750471 w 8861312"/>
              <a:gd name="connsiteY0" fmla="*/ 62336 h 2013803"/>
              <a:gd name="connsiteX1" fmla="*/ 4660974 w 8861312"/>
              <a:gd name="connsiteY1" fmla="*/ 72064 h 2013803"/>
              <a:gd name="connsiteX2" fmla="*/ 3931399 w 8861312"/>
              <a:gd name="connsiteY2" fmla="*/ 52608 h 2013803"/>
              <a:gd name="connsiteX3" fmla="*/ 3415833 w 8861312"/>
              <a:gd name="connsiteY3" fmla="*/ 33153 h 2013803"/>
              <a:gd name="connsiteX4" fmla="*/ 2987816 w 8861312"/>
              <a:gd name="connsiteY4" fmla="*/ 33153 h 2013803"/>
              <a:gd name="connsiteX5" fmla="*/ 2841901 w 8861312"/>
              <a:gd name="connsiteY5" fmla="*/ 169340 h 2013803"/>
              <a:gd name="connsiteX6" fmla="*/ 2861356 w 8861312"/>
              <a:gd name="connsiteY6" fmla="*/ 334710 h 2013803"/>
              <a:gd name="connsiteX7" fmla="*/ 2695986 w 8861312"/>
              <a:gd name="connsiteY7" fmla="*/ 461170 h 2013803"/>
              <a:gd name="connsiteX8" fmla="*/ 1548122 w 8861312"/>
              <a:gd name="connsiteY8" fmla="*/ 431987 h 2013803"/>
              <a:gd name="connsiteX9" fmla="*/ 507263 w 8861312"/>
              <a:gd name="connsiteY9" fmla="*/ 470898 h 2013803"/>
              <a:gd name="connsiteX10" fmla="*/ 186250 w 8861312"/>
              <a:gd name="connsiteY10" fmla="*/ 529264 h 2013803"/>
              <a:gd name="connsiteX11" fmla="*/ 147339 w 8861312"/>
              <a:gd name="connsiteY11" fmla="*/ 723817 h 2013803"/>
              <a:gd name="connsiteX12" fmla="*/ 137612 w 8861312"/>
              <a:gd name="connsiteY12" fmla="*/ 1249110 h 2013803"/>
              <a:gd name="connsiteX13" fmla="*/ 137612 w 8861312"/>
              <a:gd name="connsiteY13" fmla="*/ 1628489 h 2013803"/>
              <a:gd name="connsiteX14" fmla="*/ 137612 w 8861312"/>
              <a:gd name="connsiteY14" fmla="*/ 1852225 h 2013803"/>
              <a:gd name="connsiteX15" fmla="*/ 244616 w 8861312"/>
              <a:gd name="connsiteY15" fmla="*/ 2007868 h 2013803"/>
              <a:gd name="connsiteX16" fmla="*/ 3114275 w 8861312"/>
              <a:gd name="connsiteY16" fmla="*/ 1949502 h 2013803"/>
              <a:gd name="connsiteX17" fmla="*/ 3843850 w 8861312"/>
              <a:gd name="connsiteY17" fmla="*/ 1657672 h 2013803"/>
              <a:gd name="connsiteX18" fmla="*/ 5390548 w 8861312"/>
              <a:gd name="connsiteY18" fmla="*/ 1667400 h 2013803"/>
              <a:gd name="connsiteX19" fmla="*/ 7812735 w 8861312"/>
              <a:gd name="connsiteY19" fmla="*/ 1618762 h 2013803"/>
              <a:gd name="connsiteX20" fmla="*/ 8775774 w 8861312"/>
              <a:gd name="connsiteY20" fmla="*/ 1579851 h 2013803"/>
              <a:gd name="connsiteX21" fmla="*/ 8795229 w 8861312"/>
              <a:gd name="connsiteY21" fmla="*/ 1151834 h 2013803"/>
              <a:gd name="connsiteX22" fmla="*/ 8610403 w 8861312"/>
              <a:gd name="connsiteY22" fmla="*/ 538991 h 2013803"/>
              <a:gd name="connsiteX23" fmla="*/ 8639586 w 8861312"/>
              <a:gd name="connsiteY23" fmla="*/ 159613 h 2013803"/>
              <a:gd name="connsiteX24" fmla="*/ 8250480 w 8861312"/>
              <a:gd name="connsiteY24" fmla="*/ 3970 h 2013803"/>
              <a:gd name="connsiteX25" fmla="*/ 6946974 w 8861312"/>
              <a:gd name="connsiteY25" fmla="*/ 42881 h 2013803"/>
              <a:gd name="connsiteX26" fmla="*/ 5750471 w 8861312"/>
              <a:gd name="connsiteY26" fmla="*/ 62336 h 2013803"/>
              <a:gd name="connsiteX0" fmla="*/ 5641682 w 8752523"/>
              <a:gd name="connsiteY0" fmla="*/ 62336 h 2031471"/>
              <a:gd name="connsiteX1" fmla="*/ 4552185 w 8752523"/>
              <a:gd name="connsiteY1" fmla="*/ 72064 h 2031471"/>
              <a:gd name="connsiteX2" fmla="*/ 3822610 w 8752523"/>
              <a:gd name="connsiteY2" fmla="*/ 52608 h 2031471"/>
              <a:gd name="connsiteX3" fmla="*/ 3307044 w 8752523"/>
              <a:gd name="connsiteY3" fmla="*/ 33153 h 2031471"/>
              <a:gd name="connsiteX4" fmla="*/ 2879027 w 8752523"/>
              <a:gd name="connsiteY4" fmla="*/ 33153 h 2031471"/>
              <a:gd name="connsiteX5" fmla="*/ 2733112 w 8752523"/>
              <a:gd name="connsiteY5" fmla="*/ 169340 h 2031471"/>
              <a:gd name="connsiteX6" fmla="*/ 2752567 w 8752523"/>
              <a:gd name="connsiteY6" fmla="*/ 334710 h 2031471"/>
              <a:gd name="connsiteX7" fmla="*/ 2587197 w 8752523"/>
              <a:gd name="connsiteY7" fmla="*/ 461170 h 2031471"/>
              <a:gd name="connsiteX8" fmla="*/ 1439333 w 8752523"/>
              <a:gd name="connsiteY8" fmla="*/ 431987 h 2031471"/>
              <a:gd name="connsiteX9" fmla="*/ 398474 w 8752523"/>
              <a:gd name="connsiteY9" fmla="*/ 470898 h 2031471"/>
              <a:gd name="connsiteX10" fmla="*/ 77461 w 8752523"/>
              <a:gd name="connsiteY10" fmla="*/ 529264 h 2031471"/>
              <a:gd name="connsiteX11" fmla="*/ 38550 w 8752523"/>
              <a:gd name="connsiteY11" fmla="*/ 723817 h 2031471"/>
              <a:gd name="connsiteX12" fmla="*/ 28823 w 8752523"/>
              <a:gd name="connsiteY12" fmla="*/ 1249110 h 2031471"/>
              <a:gd name="connsiteX13" fmla="*/ 28823 w 8752523"/>
              <a:gd name="connsiteY13" fmla="*/ 1628489 h 2031471"/>
              <a:gd name="connsiteX14" fmla="*/ 28823 w 8752523"/>
              <a:gd name="connsiteY14" fmla="*/ 1852225 h 2031471"/>
              <a:gd name="connsiteX15" fmla="*/ 417929 w 8752523"/>
              <a:gd name="connsiteY15" fmla="*/ 2027323 h 2031471"/>
              <a:gd name="connsiteX16" fmla="*/ 3005486 w 8752523"/>
              <a:gd name="connsiteY16" fmla="*/ 1949502 h 2031471"/>
              <a:gd name="connsiteX17" fmla="*/ 3735061 w 8752523"/>
              <a:gd name="connsiteY17" fmla="*/ 1657672 h 2031471"/>
              <a:gd name="connsiteX18" fmla="*/ 5281759 w 8752523"/>
              <a:gd name="connsiteY18" fmla="*/ 1667400 h 2031471"/>
              <a:gd name="connsiteX19" fmla="*/ 7703946 w 8752523"/>
              <a:gd name="connsiteY19" fmla="*/ 1618762 h 2031471"/>
              <a:gd name="connsiteX20" fmla="*/ 8666985 w 8752523"/>
              <a:gd name="connsiteY20" fmla="*/ 1579851 h 2031471"/>
              <a:gd name="connsiteX21" fmla="*/ 8686440 w 8752523"/>
              <a:gd name="connsiteY21" fmla="*/ 1151834 h 2031471"/>
              <a:gd name="connsiteX22" fmla="*/ 8501614 w 8752523"/>
              <a:gd name="connsiteY22" fmla="*/ 538991 h 2031471"/>
              <a:gd name="connsiteX23" fmla="*/ 8530797 w 8752523"/>
              <a:gd name="connsiteY23" fmla="*/ 159613 h 2031471"/>
              <a:gd name="connsiteX24" fmla="*/ 8141691 w 8752523"/>
              <a:gd name="connsiteY24" fmla="*/ 3970 h 2031471"/>
              <a:gd name="connsiteX25" fmla="*/ 6838185 w 8752523"/>
              <a:gd name="connsiteY25" fmla="*/ 42881 h 2031471"/>
              <a:gd name="connsiteX26" fmla="*/ 5641682 w 8752523"/>
              <a:gd name="connsiteY26" fmla="*/ 62336 h 2031471"/>
              <a:gd name="connsiteX0" fmla="*/ 5620951 w 8731792"/>
              <a:gd name="connsiteY0" fmla="*/ 62336 h 2027663"/>
              <a:gd name="connsiteX1" fmla="*/ 4531454 w 8731792"/>
              <a:gd name="connsiteY1" fmla="*/ 72064 h 2027663"/>
              <a:gd name="connsiteX2" fmla="*/ 3801879 w 8731792"/>
              <a:gd name="connsiteY2" fmla="*/ 52608 h 2027663"/>
              <a:gd name="connsiteX3" fmla="*/ 3286313 w 8731792"/>
              <a:gd name="connsiteY3" fmla="*/ 33153 h 2027663"/>
              <a:gd name="connsiteX4" fmla="*/ 2858296 w 8731792"/>
              <a:gd name="connsiteY4" fmla="*/ 33153 h 2027663"/>
              <a:gd name="connsiteX5" fmla="*/ 2712381 w 8731792"/>
              <a:gd name="connsiteY5" fmla="*/ 169340 h 2027663"/>
              <a:gd name="connsiteX6" fmla="*/ 2731836 w 8731792"/>
              <a:gd name="connsiteY6" fmla="*/ 334710 h 2027663"/>
              <a:gd name="connsiteX7" fmla="*/ 2566466 w 8731792"/>
              <a:gd name="connsiteY7" fmla="*/ 461170 h 2027663"/>
              <a:gd name="connsiteX8" fmla="*/ 1418602 w 8731792"/>
              <a:gd name="connsiteY8" fmla="*/ 431987 h 2027663"/>
              <a:gd name="connsiteX9" fmla="*/ 377743 w 8731792"/>
              <a:gd name="connsiteY9" fmla="*/ 470898 h 2027663"/>
              <a:gd name="connsiteX10" fmla="*/ 56730 w 8731792"/>
              <a:gd name="connsiteY10" fmla="*/ 529264 h 2027663"/>
              <a:gd name="connsiteX11" fmla="*/ 17819 w 8731792"/>
              <a:gd name="connsiteY11" fmla="*/ 723817 h 2027663"/>
              <a:gd name="connsiteX12" fmla="*/ 8092 w 8731792"/>
              <a:gd name="connsiteY12" fmla="*/ 1249110 h 2027663"/>
              <a:gd name="connsiteX13" fmla="*/ 8092 w 8731792"/>
              <a:gd name="connsiteY13" fmla="*/ 1628489 h 2027663"/>
              <a:gd name="connsiteX14" fmla="*/ 37275 w 8731792"/>
              <a:gd name="connsiteY14" fmla="*/ 1930046 h 2027663"/>
              <a:gd name="connsiteX15" fmla="*/ 397198 w 8731792"/>
              <a:gd name="connsiteY15" fmla="*/ 2027323 h 2027663"/>
              <a:gd name="connsiteX16" fmla="*/ 2984755 w 8731792"/>
              <a:gd name="connsiteY16" fmla="*/ 1949502 h 2027663"/>
              <a:gd name="connsiteX17" fmla="*/ 3714330 w 8731792"/>
              <a:gd name="connsiteY17" fmla="*/ 1657672 h 2027663"/>
              <a:gd name="connsiteX18" fmla="*/ 5261028 w 8731792"/>
              <a:gd name="connsiteY18" fmla="*/ 1667400 h 2027663"/>
              <a:gd name="connsiteX19" fmla="*/ 7683215 w 8731792"/>
              <a:gd name="connsiteY19" fmla="*/ 1618762 h 2027663"/>
              <a:gd name="connsiteX20" fmla="*/ 8646254 w 8731792"/>
              <a:gd name="connsiteY20" fmla="*/ 1579851 h 2027663"/>
              <a:gd name="connsiteX21" fmla="*/ 8665709 w 8731792"/>
              <a:gd name="connsiteY21" fmla="*/ 1151834 h 2027663"/>
              <a:gd name="connsiteX22" fmla="*/ 8480883 w 8731792"/>
              <a:gd name="connsiteY22" fmla="*/ 538991 h 2027663"/>
              <a:gd name="connsiteX23" fmla="*/ 8510066 w 8731792"/>
              <a:gd name="connsiteY23" fmla="*/ 159613 h 2027663"/>
              <a:gd name="connsiteX24" fmla="*/ 8120960 w 8731792"/>
              <a:gd name="connsiteY24" fmla="*/ 3970 h 2027663"/>
              <a:gd name="connsiteX25" fmla="*/ 6817454 w 8731792"/>
              <a:gd name="connsiteY25" fmla="*/ 42881 h 2027663"/>
              <a:gd name="connsiteX26" fmla="*/ 5620951 w 8731792"/>
              <a:gd name="connsiteY26" fmla="*/ 62336 h 2027663"/>
              <a:gd name="connsiteX0" fmla="*/ 5620951 w 8731792"/>
              <a:gd name="connsiteY0" fmla="*/ 62336 h 2027663"/>
              <a:gd name="connsiteX1" fmla="*/ 4531454 w 8731792"/>
              <a:gd name="connsiteY1" fmla="*/ 72064 h 2027663"/>
              <a:gd name="connsiteX2" fmla="*/ 3801879 w 8731792"/>
              <a:gd name="connsiteY2" fmla="*/ 52608 h 2027663"/>
              <a:gd name="connsiteX3" fmla="*/ 3286313 w 8731792"/>
              <a:gd name="connsiteY3" fmla="*/ 33153 h 2027663"/>
              <a:gd name="connsiteX4" fmla="*/ 2858296 w 8731792"/>
              <a:gd name="connsiteY4" fmla="*/ 33153 h 2027663"/>
              <a:gd name="connsiteX5" fmla="*/ 2712381 w 8731792"/>
              <a:gd name="connsiteY5" fmla="*/ 169340 h 2027663"/>
              <a:gd name="connsiteX6" fmla="*/ 2731836 w 8731792"/>
              <a:gd name="connsiteY6" fmla="*/ 334710 h 2027663"/>
              <a:gd name="connsiteX7" fmla="*/ 2566466 w 8731792"/>
              <a:gd name="connsiteY7" fmla="*/ 461170 h 2027663"/>
              <a:gd name="connsiteX8" fmla="*/ 1418602 w 8731792"/>
              <a:gd name="connsiteY8" fmla="*/ 431987 h 2027663"/>
              <a:gd name="connsiteX9" fmla="*/ 377743 w 8731792"/>
              <a:gd name="connsiteY9" fmla="*/ 470898 h 2027663"/>
              <a:gd name="connsiteX10" fmla="*/ 56730 w 8731792"/>
              <a:gd name="connsiteY10" fmla="*/ 529264 h 2027663"/>
              <a:gd name="connsiteX11" fmla="*/ 17819 w 8731792"/>
              <a:gd name="connsiteY11" fmla="*/ 723817 h 2027663"/>
              <a:gd name="connsiteX12" fmla="*/ 8092 w 8731792"/>
              <a:gd name="connsiteY12" fmla="*/ 1249110 h 2027663"/>
              <a:gd name="connsiteX13" fmla="*/ 8092 w 8731792"/>
              <a:gd name="connsiteY13" fmla="*/ 1628489 h 2027663"/>
              <a:gd name="connsiteX14" fmla="*/ 37275 w 8731792"/>
              <a:gd name="connsiteY14" fmla="*/ 1930046 h 2027663"/>
              <a:gd name="connsiteX15" fmla="*/ 397198 w 8731792"/>
              <a:gd name="connsiteY15" fmla="*/ 2027323 h 2027663"/>
              <a:gd name="connsiteX16" fmla="*/ 1622883 w 8731792"/>
              <a:gd name="connsiteY16" fmla="*/ 1949502 h 2027663"/>
              <a:gd name="connsiteX17" fmla="*/ 3714330 w 8731792"/>
              <a:gd name="connsiteY17" fmla="*/ 1657672 h 2027663"/>
              <a:gd name="connsiteX18" fmla="*/ 5261028 w 8731792"/>
              <a:gd name="connsiteY18" fmla="*/ 1667400 h 2027663"/>
              <a:gd name="connsiteX19" fmla="*/ 7683215 w 8731792"/>
              <a:gd name="connsiteY19" fmla="*/ 1618762 h 2027663"/>
              <a:gd name="connsiteX20" fmla="*/ 8646254 w 8731792"/>
              <a:gd name="connsiteY20" fmla="*/ 1579851 h 2027663"/>
              <a:gd name="connsiteX21" fmla="*/ 8665709 w 8731792"/>
              <a:gd name="connsiteY21" fmla="*/ 1151834 h 2027663"/>
              <a:gd name="connsiteX22" fmla="*/ 8480883 w 8731792"/>
              <a:gd name="connsiteY22" fmla="*/ 538991 h 2027663"/>
              <a:gd name="connsiteX23" fmla="*/ 8510066 w 8731792"/>
              <a:gd name="connsiteY23" fmla="*/ 159613 h 2027663"/>
              <a:gd name="connsiteX24" fmla="*/ 8120960 w 8731792"/>
              <a:gd name="connsiteY24" fmla="*/ 3970 h 2027663"/>
              <a:gd name="connsiteX25" fmla="*/ 6817454 w 8731792"/>
              <a:gd name="connsiteY25" fmla="*/ 42881 h 2027663"/>
              <a:gd name="connsiteX26" fmla="*/ 5620951 w 8731792"/>
              <a:gd name="connsiteY26" fmla="*/ 62336 h 2027663"/>
              <a:gd name="connsiteX0" fmla="*/ 5620951 w 8731792"/>
              <a:gd name="connsiteY0" fmla="*/ 62336 h 2027624"/>
              <a:gd name="connsiteX1" fmla="*/ 4531454 w 8731792"/>
              <a:gd name="connsiteY1" fmla="*/ 72064 h 2027624"/>
              <a:gd name="connsiteX2" fmla="*/ 3801879 w 8731792"/>
              <a:gd name="connsiteY2" fmla="*/ 52608 h 2027624"/>
              <a:gd name="connsiteX3" fmla="*/ 3286313 w 8731792"/>
              <a:gd name="connsiteY3" fmla="*/ 33153 h 2027624"/>
              <a:gd name="connsiteX4" fmla="*/ 2858296 w 8731792"/>
              <a:gd name="connsiteY4" fmla="*/ 33153 h 2027624"/>
              <a:gd name="connsiteX5" fmla="*/ 2712381 w 8731792"/>
              <a:gd name="connsiteY5" fmla="*/ 169340 h 2027624"/>
              <a:gd name="connsiteX6" fmla="*/ 2731836 w 8731792"/>
              <a:gd name="connsiteY6" fmla="*/ 334710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4531454 w 8731792"/>
              <a:gd name="connsiteY1" fmla="*/ 72064 h 2027624"/>
              <a:gd name="connsiteX2" fmla="*/ 3801879 w 8731792"/>
              <a:gd name="connsiteY2" fmla="*/ 52608 h 2027624"/>
              <a:gd name="connsiteX3" fmla="*/ 3286313 w 8731792"/>
              <a:gd name="connsiteY3" fmla="*/ 33153 h 2027624"/>
              <a:gd name="connsiteX4" fmla="*/ 2858296 w 8731792"/>
              <a:gd name="connsiteY4" fmla="*/ 33153 h 2027624"/>
              <a:gd name="connsiteX5" fmla="*/ 2712381 w 8731792"/>
              <a:gd name="connsiteY5" fmla="*/ 169340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4531454 w 8731792"/>
              <a:gd name="connsiteY1" fmla="*/ 72064 h 2027624"/>
              <a:gd name="connsiteX2" fmla="*/ 3801879 w 8731792"/>
              <a:gd name="connsiteY2" fmla="*/ 52608 h 2027624"/>
              <a:gd name="connsiteX3" fmla="*/ 3286313 w 8731792"/>
              <a:gd name="connsiteY3" fmla="*/ 33153 h 2027624"/>
              <a:gd name="connsiteX4" fmla="*/ 2858296 w 8731792"/>
              <a:gd name="connsiteY4" fmla="*/ 33153 h 2027624"/>
              <a:gd name="connsiteX5" fmla="*/ 4152074 w 8731792"/>
              <a:gd name="connsiteY5" fmla="*/ 451442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4531454 w 8731792"/>
              <a:gd name="connsiteY1" fmla="*/ 72064 h 2027624"/>
              <a:gd name="connsiteX2" fmla="*/ 3801879 w 8731792"/>
              <a:gd name="connsiteY2" fmla="*/ 52608 h 2027624"/>
              <a:gd name="connsiteX3" fmla="*/ 3286313 w 8731792"/>
              <a:gd name="connsiteY3" fmla="*/ 33153 h 2027624"/>
              <a:gd name="connsiteX4" fmla="*/ 4463360 w 8731792"/>
              <a:gd name="connsiteY4" fmla="*/ 441715 h 2027624"/>
              <a:gd name="connsiteX5" fmla="*/ 4152074 w 8731792"/>
              <a:gd name="connsiteY5" fmla="*/ 451442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4531454 w 8731792"/>
              <a:gd name="connsiteY1" fmla="*/ 72064 h 2027624"/>
              <a:gd name="connsiteX2" fmla="*/ 3801879 w 8731792"/>
              <a:gd name="connsiteY2" fmla="*/ 52608 h 2027624"/>
              <a:gd name="connsiteX3" fmla="*/ 5047019 w 8731792"/>
              <a:gd name="connsiteY3" fmla="*/ 480626 h 2027624"/>
              <a:gd name="connsiteX4" fmla="*/ 4463360 w 8731792"/>
              <a:gd name="connsiteY4" fmla="*/ 441715 h 2027624"/>
              <a:gd name="connsiteX5" fmla="*/ 4152074 w 8731792"/>
              <a:gd name="connsiteY5" fmla="*/ 451442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4531454 w 8731792"/>
              <a:gd name="connsiteY1" fmla="*/ 72064 h 2027624"/>
              <a:gd name="connsiteX2" fmla="*/ 5299938 w 8731792"/>
              <a:gd name="connsiteY2" fmla="*/ 383348 h 2027624"/>
              <a:gd name="connsiteX3" fmla="*/ 5047019 w 8731792"/>
              <a:gd name="connsiteY3" fmla="*/ 480626 h 2027624"/>
              <a:gd name="connsiteX4" fmla="*/ 4463360 w 8731792"/>
              <a:gd name="connsiteY4" fmla="*/ 441715 h 2027624"/>
              <a:gd name="connsiteX5" fmla="*/ 4152074 w 8731792"/>
              <a:gd name="connsiteY5" fmla="*/ 451442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5173480 w 8731792"/>
              <a:gd name="connsiteY1" fmla="*/ 52608 h 2027624"/>
              <a:gd name="connsiteX2" fmla="*/ 5299938 w 8731792"/>
              <a:gd name="connsiteY2" fmla="*/ 383348 h 2027624"/>
              <a:gd name="connsiteX3" fmla="*/ 5047019 w 8731792"/>
              <a:gd name="connsiteY3" fmla="*/ 480626 h 2027624"/>
              <a:gd name="connsiteX4" fmla="*/ 4463360 w 8731792"/>
              <a:gd name="connsiteY4" fmla="*/ 441715 h 2027624"/>
              <a:gd name="connsiteX5" fmla="*/ 4152074 w 8731792"/>
              <a:gd name="connsiteY5" fmla="*/ 451442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62336 h 2027624"/>
              <a:gd name="connsiteX1" fmla="*/ 5173480 w 8731792"/>
              <a:gd name="connsiteY1" fmla="*/ 52608 h 2027624"/>
              <a:gd name="connsiteX2" fmla="*/ 5231844 w 8731792"/>
              <a:gd name="connsiteY2" fmla="*/ 373621 h 2027624"/>
              <a:gd name="connsiteX3" fmla="*/ 5047019 w 8731792"/>
              <a:gd name="connsiteY3" fmla="*/ 480626 h 2027624"/>
              <a:gd name="connsiteX4" fmla="*/ 4463360 w 8731792"/>
              <a:gd name="connsiteY4" fmla="*/ 441715 h 2027624"/>
              <a:gd name="connsiteX5" fmla="*/ 4152074 w 8731792"/>
              <a:gd name="connsiteY5" fmla="*/ 451442 h 2027624"/>
              <a:gd name="connsiteX6" fmla="*/ 3354406 w 8731792"/>
              <a:gd name="connsiteY6" fmla="*/ 441715 h 2027624"/>
              <a:gd name="connsiteX7" fmla="*/ 2566466 w 8731792"/>
              <a:gd name="connsiteY7" fmla="*/ 461170 h 2027624"/>
              <a:gd name="connsiteX8" fmla="*/ 1418602 w 8731792"/>
              <a:gd name="connsiteY8" fmla="*/ 431987 h 2027624"/>
              <a:gd name="connsiteX9" fmla="*/ 377743 w 8731792"/>
              <a:gd name="connsiteY9" fmla="*/ 470898 h 2027624"/>
              <a:gd name="connsiteX10" fmla="*/ 56730 w 8731792"/>
              <a:gd name="connsiteY10" fmla="*/ 529264 h 2027624"/>
              <a:gd name="connsiteX11" fmla="*/ 17819 w 8731792"/>
              <a:gd name="connsiteY11" fmla="*/ 723817 h 2027624"/>
              <a:gd name="connsiteX12" fmla="*/ 8092 w 8731792"/>
              <a:gd name="connsiteY12" fmla="*/ 1249110 h 2027624"/>
              <a:gd name="connsiteX13" fmla="*/ 8092 w 8731792"/>
              <a:gd name="connsiteY13" fmla="*/ 1628489 h 2027624"/>
              <a:gd name="connsiteX14" fmla="*/ 37275 w 8731792"/>
              <a:gd name="connsiteY14" fmla="*/ 1930046 h 2027624"/>
              <a:gd name="connsiteX15" fmla="*/ 397198 w 8731792"/>
              <a:gd name="connsiteY15" fmla="*/ 2027323 h 2027624"/>
              <a:gd name="connsiteX16" fmla="*/ 1622883 w 8731792"/>
              <a:gd name="connsiteY16" fmla="*/ 1949502 h 2027624"/>
              <a:gd name="connsiteX17" fmla="*/ 2148177 w 8731792"/>
              <a:gd name="connsiteY17" fmla="*/ 1677127 h 2027624"/>
              <a:gd name="connsiteX18" fmla="*/ 5261028 w 8731792"/>
              <a:gd name="connsiteY18" fmla="*/ 1667400 h 2027624"/>
              <a:gd name="connsiteX19" fmla="*/ 7683215 w 8731792"/>
              <a:gd name="connsiteY19" fmla="*/ 1618762 h 2027624"/>
              <a:gd name="connsiteX20" fmla="*/ 8646254 w 8731792"/>
              <a:gd name="connsiteY20" fmla="*/ 1579851 h 2027624"/>
              <a:gd name="connsiteX21" fmla="*/ 8665709 w 8731792"/>
              <a:gd name="connsiteY21" fmla="*/ 1151834 h 2027624"/>
              <a:gd name="connsiteX22" fmla="*/ 8480883 w 8731792"/>
              <a:gd name="connsiteY22" fmla="*/ 538991 h 2027624"/>
              <a:gd name="connsiteX23" fmla="*/ 8510066 w 8731792"/>
              <a:gd name="connsiteY23" fmla="*/ 159613 h 2027624"/>
              <a:gd name="connsiteX24" fmla="*/ 8120960 w 8731792"/>
              <a:gd name="connsiteY24" fmla="*/ 3970 h 2027624"/>
              <a:gd name="connsiteX25" fmla="*/ 6817454 w 8731792"/>
              <a:gd name="connsiteY25" fmla="*/ 42881 h 2027624"/>
              <a:gd name="connsiteX26" fmla="*/ 5620951 w 8731792"/>
              <a:gd name="connsiteY26" fmla="*/ 62336 h 2027624"/>
              <a:gd name="connsiteX0" fmla="*/ 5620951 w 8731792"/>
              <a:gd name="connsiteY0" fmla="*/ 44358 h 2009646"/>
              <a:gd name="connsiteX1" fmla="*/ 5173480 w 8731792"/>
              <a:gd name="connsiteY1" fmla="*/ 34630 h 2009646"/>
              <a:gd name="connsiteX2" fmla="*/ 5231844 w 8731792"/>
              <a:gd name="connsiteY2" fmla="*/ 355643 h 2009646"/>
              <a:gd name="connsiteX3" fmla="*/ 5047019 w 8731792"/>
              <a:gd name="connsiteY3" fmla="*/ 462648 h 2009646"/>
              <a:gd name="connsiteX4" fmla="*/ 4463360 w 8731792"/>
              <a:gd name="connsiteY4" fmla="*/ 423737 h 2009646"/>
              <a:gd name="connsiteX5" fmla="*/ 4152074 w 8731792"/>
              <a:gd name="connsiteY5" fmla="*/ 433464 h 2009646"/>
              <a:gd name="connsiteX6" fmla="*/ 3354406 w 8731792"/>
              <a:gd name="connsiteY6" fmla="*/ 423737 h 2009646"/>
              <a:gd name="connsiteX7" fmla="*/ 2566466 w 8731792"/>
              <a:gd name="connsiteY7" fmla="*/ 443192 h 2009646"/>
              <a:gd name="connsiteX8" fmla="*/ 1418602 w 8731792"/>
              <a:gd name="connsiteY8" fmla="*/ 414009 h 2009646"/>
              <a:gd name="connsiteX9" fmla="*/ 377743 w 8731792"/>
              <a:gd name="connsiteY9" fmla="*/ 452920 h 2009646"/>
              <a:gd name="connsiteX10" fmla="*/ 56730 w 8731792"/>
              <a:gd name="connsiteY10" fmla="*/ 511286 h 2009646"/>
              <a:gd name="connsiteX11" fmla="*/ 17819 w 8731792"/>
              <a:gd name="connsiteY11" fmla="*/ 705839 h 2009646"/>
              <a:gd name="connsiteX12" fmla="*/ 8092 w 8731792"/>
              <a:gd name="connsiteY12" fmla="*/ 1231132 h 2009646"/>
              <a:gd name="connsiteX13" fmla="*/ 8092 w 8731792"/>
              <a:gd name="connsiteY13" fmla="*/ 1610511 h 2009646"/>
              <a:gd name="connsiteX14" fmla="*/ 37275 w 8731792"/>
              <a:gd name="connsiteY14" fmla="*/ 1912068 h 2009646"/>
              <a:gd name="connsiteX15" fmla="*/ 397198 w 8731792"/>
              <a:gd name="connsiteY15" fmla="*/ 2009345 h 2009646"/>
              <a:gd name="connsiteX16" fmla="*/ 1622883 w 8731792"/>
              <a:gd name="connsiteY16" fmla="*/ 1931524 h 2009646"/>
              <a:gd name="connsiteX17" fmla="*/ 2148177 w 8731792"/>
              <a:gd name="connsiteY17" fmla="*/ 1659149 h 2009646"/>
              <a:gd name="connsiteX18" fmla="*/ 5261028 w 8731792"/>
              <a:gd name="connsiteY18" fmla="*/ 1649422 h 2009646"/>
              <a:gd name="connsiteX19" fmla="*/ 7683215 w 8731792"/>
              <a:gd name="connsiteY19" fmla="*/ 1600784 h 2009646"/>
              <a:gd name="connsiteX20" fmla="*/ 8646254 w 8731792"/>
              <a:gd name="connsiteY20" fmla="*/ 1561873 h 2009646"/>
              <a:gd name="connsiteX21" fmla="*/ 8665709 w 8731792"/>
              <a:gd name="connsiteY21" fmla="*/ 1133856 h 2009646"/>
              <a:gd name="connsiteX22" fmla="*/ 8480883 w 8731792"/>
              <a:gd name="connsiteY22" fmla="*/ 521013 h 2009646"/>
              <a:gd name="connsiteX23" fmla="*/ 8510066 w 8731792"/>
              <a:gd name="connsiteY23" fmla="*/ 141635 h 2009646"/>
              <a:gd name="connsiteX24" fmla="*/ 7673487 w 8731792"/>
              <a:gd name="connsiteY24" fmla="*/ 5448 h 2009646"/>
              <a:gd name="connsiteX25" fmla="*/ 6817454 w 8731792"/>
              <a:gd name="connsiteY25" fmla="*/ 24903 h 2009646"/>
              <a:gd name="connsiteX26" fmla="*/ 5620951 w 8731792"/>
              <a:gd name="connsiteY26" fmla="*/ 44358 h 2009646"/>
              <a:gd name="connsiteX0" fmla="*/ 5620951 w 8731792"/>
              <a:gd name="connsiteY0" fmla="*/ 44358 h 2009646"/>
              <a:gd name="connsiteX1" fmla="*/ 5173480 w 8731792"/>
              <a:gd name="connsiteY1" fmla="*/ 34630 h 2009646"/>
              <a:gd name="connsiteX2" fmla="*/ 5231844 w 8731792"/>
              <a:gd name="connsiteY2" fmla="*/ 355643 h 2009646"/>
              <a:gd name="connsiteX3" fmla="*/ 5047019 w 8731792"/>
              <a:gd name="connsiteY3" fmla="*/ 462648 h 2009646"/>
              <a:gd name="connsiteX4" fmla="*/ 4463360 w 8731792"/>
              <a:gd name="connsiteY4" fmla="*/ 423737 h 2009646"/>
              <a:gd name="connsiteX5" fmla="*/ 4152074 w 8731792"/>
              <a:gd name="connsiteY5" fmla="*/ 433464 h 2009646"/>
              <a:gd name="connsiteX6" fmla="*/ 3354406 w 8731792"/>
              <a:gd name="connsiteY6" fmla="*/ 423737 h 2009646"/>
              <a:gd name="connsiteX7" fmla="*/ 2566466 w 8731792"/>
              <a:gd name="connsiteY7" fmla="*/ 443192 h 2009646"/>
              <a:gd name="connsiteX8" fmla="*/ 1418602 w 8731792"/>
              <a:gd name="connsiteY8" fmla="*/ 414009 h 2009646"/>
              <a:gd name="connsiteX9" fmla="*/ 377743 w 8731792"/>
              <a:gd name="connsiteY9" fmla="*/ 452920 h 2009646"/>
              <a:gd name="connsiteX10" fmla="*/ 56730 w 8731792"/>
              <a:gd name="connsiteY10" fmla="*/ 511286 h 2009646"/>
              <a:gd name="connsiteX11" fmla="*/ 17819 w 8731792"/>
              <a:gd name="connsiteY11" fmla="*/ 705839 h 2009646"/>
              <a:gd name="connsiteX12" fmla="*/ 8092 w 8731792"/>
              <a:gd name="connsiteY12" fmla="*/ 1231132 h 2009646"/>
              <a:gd name="connsiteX13" fmla="*/ 8092 w 8731792"/>
              <a:gd name="connsiteY13" fmla="*/ 1610511 h 2009646"/>
              <a:gd name="connsiteX14" fmla="*/ 37275 w 8731792"/>
              <a:gd name="connsiteY14" fmla="*/ 1912068 h 2009646"/>
              <a:gd name="connsiteX15" fmla="*/ 397198 w 8731792"/>
              <a:gd name="connsiteY15" fmla="*/ 2009345 h 2009646"/>
              <a:gd name="connsiteX16" fmla="*/ 1622883 w 8731792"/>
              <a:gd name="connsiteY16" fmla="*/ 1931524 h 2009646"/>
              <a:gd name="connsiteX17" fmla="*/ 2148177 w 8731792"/>
              <a:gd name="connsiteY17" fmla="*/ 1659149 h 2009646"/>
              <a:gd name="connsiteX18" fmla="*/ 5261028 w 8731792"/>
              <a:gd name="connsiteY18" fmla="*/ 1649422 h 2009646"/>
              <a:gd name="connsiteX19" fmla="*/ 7683215 w 8731792"/>
              <a:gd name="connsiteY19" fmla="*/ 1600784 h 2009646"/>
              <a:gd name="connsiteX20" fmla="*/ 8646254 w 8731792"/>
              <a:gd name="connsiteY20" fmla="*/ 1561873 h 2009646"/>
              <a:gd name="connsiteX21" fmla="*/ 8665709 w 8731792"/>
              <a:gd name="connsiteY21" fmla="*/ 1133856 h 2009646"/>
              <a:gd name="connsiteX22" fmla="*/ 8480883 w 8731792"/>
              <a:gd name="connsiteY22" fmla="*/ 521013 h 2009646"/>
              <a:gd name="connsiteX23" fmla="*/ 8111232 w 8731792"/>
              <a:gd name="connsiteY23" fmla="*/ 180546 h 2009646"/>
              <a:gd name="connsiteX24" fmla="*/ 7673487 w 8731792"/>
              <a:gd name="connsiteY24" fmla="*/ 5448 h 2009646"/>
              <a:gd name="connsiteX25" fmla="*/ 6817454 w 8731792"/>
              <a:gd name="connsiteY25" fmla="*/ 24903 h 2009646"/>
              <a:gd name="connsiteX26" fmla="*/ 5620951 w 8731792"/>
              <a:gd name="connsiteY26" fmla="*/ 44358 h 2009646"/>
              <a:gd name="connsiteX0" fmla="*/ 5620951 w 8751854"/>
              <a:gd name="connsiteY0" fmla="*/ 44358 h 2009646"/>
              <a:gd name="connsiteX1" fmla="*/ 5173480 w 8751854"/>
              <a:gd name="connsiteY1" fmla="*/ 34630 h 2009646"/>
              <a:gd name="connsiteX2" fmla="*/ 5231844 w 8751854"/>
              <a:gd name="connsiteY2" fmla="*/ 355643 h 2009646"/>
              <a:gd name="connsiteX3" fmla="*/ 5047019 w 8751854"/>
              <a:gd name="connsiteY3" fmla="*/ 462648 h 2009646"/>
              <a:gd name="connsiteX4" fmla="*/ 4463360 w 8751854"/>
              <a:gd name="connsiteY4" fmla="*/ 423737 h 2009646"/>
              <a:gd name="connsiteX5" fmla="*/ 4152074 w 8751854"/>
              <a:gd name="connsiteY5" fmla="*/ 433464 h 2009646"/>
              <a:gd name="connsiteX6" fmla="*/ 3354406 w 8751854"/>
              <a:gd name="connsiteY6" fmla="*/ 423737 h 2009646"/>
              <a:gd name="connsiteX7" fmla="*/ 2566466 w 8751854"/>
              <a:gd name="connsiteY7" fmla="*/ 443192 h 2009646"/>
              <a:gd name="connsiteX8" fmla="*/ 1418602 w 8751854"/>
              <a:gd name="connsiteY8" fmla="*/ 414009 h 2009646"/>
              <a:gd name="connsiteX9" fmla="*/ 377743 w 8751854"/>
              <a:gd name="connsiteY9" fmla="*/ 452920 h 2009646"/>
              <a:gd name="connsiteX10" fmla="*/ 56730 w 8751854"/>
              <a:gd name="connsiteY10" fmla="*/ 511286 h 2009646"/>
              <a:gd name="connsiteX11" fmla="*/ 17819 w 8751854"/>
              <a:gd name="connsiteY11" fmla="*/ 705839 h 2009646"/>
              <a:gd name="connsiteX12" fmla="*/ 8092 w 8751854"/>
              <a:gd name="connsiteY12" fmla="*/ 1231132 h 2009646"/>
              <a:gd name="connsiteX13" fmla="*/ 8092 w 8751854"/>
              <a:gd name="connsiteY13" fmla="*/ 1610511 h 2009646"/>
              <a:gd name="connsiteX14" fmla="*/ 37275 w 8751854"/>
              <a:gd name="connsiteY14" fmla="*/ 1912068 h 2009646"/>
              <a:gd name="connsiteX15" fmla="*/ 397198 w 8751854"/>
              <a:gd name="connsiteY15" fmla="*/ 2009345 h 2009646"/>
              <a:gd name="connsiteX16" fmla="*/ 1622883 w 8751854"/>
              <a:gd name="connsiteY16" fmla="*/ 1931524 h 2009646"/>
              <a:gd name="connsiteX17" fmla="*/ 2148177 w 8751854"/>
              <a:gd name="connsiteY17" fmla="*/ 1659149 h 2009646"/>
              <a:gd name="connsiteX18" fmla="*/ 5261028 w 8751854"/>
              <a:gd name="connsiteY18" fmla="*/ 1649422 h 2009646"/>
              <a:gd name="connsiteX19" fmla="*/ 7683215 w 8751854"/>
              <a:gd name="connsiteY19" fmla="*/ 1600784 h 2009646"/>
              <a:gd name="connsiteX20" fmla="*/ 8646254 w 8751854"/>
              <a:gd name="connsiteY20" fmla="*/ 1561873 h 2009646"/>
              <a:gd name="connsiteX21" fmla="*/ 8665709 w 8751854"/>
              <a:gd name="connsiteY21" fmla="*/ 1133856 h 2009646"/>
              <a:gd name="connsiteX22" fmla="*/ 8101504 w 8751854"/>
              <a:gd name="connsiteY22" fmla="*/ 598835 h 2009646"/>
              <a:gd name="connsiteX23" fmla="*/ 8111232 w 8751854"/>
              <a:gd name="connsiteY23" fmla="*/ 180546 h 2009646"/>
              <a:gd name="connsiteX24" fmla="*/ 7673487 w 8751854"/>
              <a:gd name="connsiteY24" fmla="*/ 5448 h 2009646"/>
              <a:gd name="connsiteX25" fmla="*/ 6817454 w 8751854"/>
              <a:gd name="connsiteY25" fmla="*/ 24903 h 2009646"/>
              <a:gd name="connsiteX26" fmla="*/ 5620951 w 8751854"/>
              <a:gd name="connsiteY26" fmla="*/ 44358 h 2009646"/>
              <a:gd name="connsiteX0" fmla="*/ 5620951 w 8655661"/>
              <a:gd name="connsiteY0" fmla="*/ 44358 h 2009646"/>
              <a:gd name="connsiteX1" fmla="*/ 5173480 w 8655661"/>
              <a:gd name="connsiteY1" fmla="*/ 34630 h 2009646"/>
              <a:gd name="connsiteX2" fmla="*/ 5231844 w 8655661"/>
              <a:gd name="connsiteY2" fmla="*/ 355643 h 2009646"/>
              <a:gd name="connsiteX3" fmla="*/ 5047019 w 8655661"/>
              <a:gd name="connsiteY3" fmla="*/ 462648 h 2009646"/>
              <a:gd name="connsiteX4" fmla="*/ 4463360 w 8655661"/>
              <a:gd name="connsiteY4" fmla="*/ 423737 h 2009646"/>
              <a:gd name="connsiteX5" fmla="*/ 4152074 w 8655661"/>
              <a:gd name="connsiteY5" fmla="*/ 433464 h 2009646"/>
              <a:gd name="connsiteX6" fmla="*/ 3354406 w 8655661"/>
              <a:gd name="connsiteY6" fmla="*/ 423737 h 2009646"/>
              <a:gd name="connsiteX7" fmla="*/ 2566466 w 8655661"/>
              <a:gd name="connsiteY7" fmla="*/ 443192 h 2009646"/>
              <a:gd name="connsiteX8" fmla="*/ 1418602 w 8655661"/>
              <a:gd name="connsiteY8" fmla="*/ 414009 h 2009646"/>
              <a:gd name="connsiteX9" fmla="*/ 377743 w 8655661"/>
              <a:gd name="connsiteY9" fmla="*/ 452920 h 2009646"/>
              <a:gd name="connsiteX10" fmla="*/ 56730 w 8655661"/>
              <a:gd name="connsiteY10" fmla="*/ 511286 h 2009646"/>
              <a:gd name="connsiteX11" fmla="*/ 17819 w 8655661"/>
              <a:gd name="connsiteY11" fmla="*/ 705839 h 2009646"/>
              <a:gd name="connsiteX12" fmla="*/ 8092 w 8655661"/>
              <a:gd name="connsiteY12" fmla="*/ 1231132 h 2009646"/>
              <a:gd name="connsiteX13" fmla="*/ 8092 w 8655661"/>
              <a:gd name="connsiteY13" fmla="*/ 1610511 h 2009646"/>
              <a:gd name="connsiteX14" fmla="*/ 37275 w 8655661"/>
              <a:gd name="connsiteY14" fmla="*/ 1912068 h 2009646"/>
              <a:gd name="connsiteX15" fmla="*/ 397198 w 8655661"/>
              <a:gd name="connsiteY15" fmla="*/ 2009345 h 2009646"/>
              <a:gd name="connsiteX16" fmla="*/ 1622883 w 8655661"/>
              <a:gd name="connsiteY16" fmla="*/ 1931524 h 2009646"/>
              <a:gd name="connsiteX17" fmla="*/ 2148177 w 8655661"/>
              <a:gd name="connsiteY17" fmla="*/ 1659149 h 2009646"/>
              <a:gd name="connsiteX18" fmla="*/ 5261028 w 8655661"/>
              <a:gd name="connsiteY18" fmla="*/ 1649422 h 2009646"/>
              <a:gd name="connsiteX19" fmla="*/ 7683215 w 8655661"/>
              <a:gd name="connsiteY19" fmla="*/ 1600784 h 2009646"/>
              <a:gd name="connsiteX20" fmla="*/ 8646254 w 8655661"/>
              <a:gd name="connsiteY20" fmla="*/ 1561873 h 2009646"/>
              <a:gd name="connsiteX21" fmla="*/ 8169599 w 8655661"/>
              <a:gd name="connsiteY21" fmla="*/ 1192222 h 2009646"/>
              <a:gd name="connsiteX22" fmla="*/ 8101504 w 8655661"/>
              <a:gd name="connsiteY22" fmla="*/ 598835 h 2009646"/>
              <a:gd name="connsiteX23" fmla="*/ 8111232 w 8655661"/>
              <a:gd name="connsiteY23" fmla="*/ 180546 h 2009646"/>
              <a:gd name="connsiteX24" fmla="*/ 7673487 w 8655661"/>
              <a:gd name="connsiteY24" fmla="*/ 5448 h 2009646"/>
              <a:gd name="connsiteX25" fmla="*/ 6817454 w 8655661"/>
              <a:gd name="connsiteY25" fmla="*/ 24903 h 2009646"/>
              <a:gd name="connsiteX26" fmla="*/ 5620951 w 8655661"/>
              <a:gd name="connsiteY26" fmla="*/ 44358 h 2009646"/>
              <a:gd name="connsiteX0" fmla="*/ 5620951 w 8636507"/>
              <a:gd name="connsiteY0" fmla="*/ 44358 h 2009646"/>
              <a:gd name="connsiteX1" fmla="*/ 5173480 w 8636507"/>
              <a:gd name="connsiteY1" fmla="*/ 34630 h 2009646"/>
              <a:gd name="connsiteX2" fmla="*/ 5231844 w 8636507"/>
              <a:gd name="connsiteY2" fmla="*/ 355643 h 2009646"/>
              <a:gd name="connsiteX3" fmla="*/ 5047019 w 8636507"/>
              <a:gd name="connsiteY3" fmla="*/ 462648 h 2009646"/>
              <a:gd name="connsiteX4" fmla="*/ 4463360 w 8636507"/>
              <a:gd name="connsiteY4" fmla="*/ 423737 h 2009646"/>
              <a:gd name="connsiteX5" fmla="*/ 4152074 w 8636507"/>
              <a:gd name="connsiteY5" fmla="*/ 433464 h 2009646"/>
              <a:gd name="connsiteX6" fmla="*/ 3354406 w 8636507"/>
              <a:gd name="connsiteY6" fmla="*/ 423737 h 2009646"/>
              <a:gd name="connsiteX7" fmla="*/ 2566466 w 8636507"/>
              <a:gd name="connsiteY7" fmla="*/ 443192 h 2009646"/>
              <a:gd name="connsiteX8" fmla="*/ 1418602 w 8636507"/>
              <a:gd name="connsiteY8" fmla="*/ 414009 h 2009646"/>
              <a:gd name="connsiteX9" fmla="*/ 377743 w 8636507"/>
              <a:gd name="connsiteY9" fmla="*/ 452920 h 2009646"/>
              <a:gd name="connsiteX10" fmla="*/ 56730 w 8636507"/>
              <a:gd name="connsiteY10" fmla="*/ 511286 h 2009646"/>
              <a:gd name="connsiteX11" fmla="*/ 17819 w 8636507"/>
              <a:gd name="connsiteY11" fmla="*/ 705839 h 2009646"/>
              <a:gd name="connsiteX12" fmla="*/ 8092 w 8636507"/>
              <a:gd name="connsiteY12" fmla="*/ 1231132 h 2009646"/>
              <a:gd name="connsiteX13" fmla="*/ 8092 w 8636507"/>
              <a:gd name="connsiteY13" fmla="*/ 1610511 h 2009646"/>
              <a:gd name="connsiteX14" fmla="*/ 37275 w 8636507"/>
              <a:gd name="connsiteY14" fmla="*/ 1912068 h 2009646"/>
              <a:gd name="connsiteX15" fmla="*/ 397198 w 8636507"/>
              <a:gd name="connsiteY15" fmla="*/ 2009345 h 2009646"/>
              <a:gd name="connsiteX16" fmla="*/ 1622883 w 8636507"/>
              <a:gd name="connsiteY16" fmla="*/ 1931524 h 2009646"/>
              <a:gd name="connsiteX17" fmla="*/ 2148177 w 8636507"/>
              <a:gd name="connsiteY17" fmla="*/ 1659149 h 2009646"/>
              <a:gd name="connsiteX18" fmla="*/ 5261028 w 8636507"/>
              <a:gd name="connsiteY18" fmla="*/ 1649422 h 2009646"/>
              <a:gd name="connsiteX19" fmla="*/ 7683215 w 8636507"/>
              <a:gd name="connsiteY19" fmla="*/ 1600784 h 2009646"/>
              <a:gd name="connsiteX20" fmla="*/ 8626799 w 8636507"/>
              <a:gd name="connsiteY20" fmla="*/ 1552146 h 2009646"/>
              <a:gd name="connsiteX21" fmla="*/ 8169599 w 8636507"/>
              <a:gd name="connsiteY21" fmla="*/ 1192222 h 2009646"/>
              <a:gd name="connsiteX22" fmla="*/ 8101504 w 8636507"/>
              <a:gd name="connsiteY22" fmla="*/ 598835 h 2009646"/>
              <a:gd name="connsiteX23" fmla="*/ 8111232 w 8636507"/>
              <a:gd name="connsiteY23" fmla="*/ 180546 h 2009646"/>
              <a:gd name="connsiteX24" fmla="*/ 7673487 w 8636507"/>
              <a:gd name="connsiteY24" fmla="*/ 5448 h 2009646"/>
              <a:gd name="connsiteX25" fmla="*/ 6817454 w 8636507"/>
              <a:gd name="connsiteY25" fmla="*/ 24903 h 2009646"/>
              <a:gd name="connsiteX26" fmla="*/ 5620951 w 8636507"/>
              <a:gd name="connsiteY26" fmla="*/ 44358 h 2009646"/>
              <a:gd name="connsiteX0" fmla="*/ 5620951 w 8170844"/>
              <a:gd name="connsiteY0" fmla="*/ 44358 h 2009646"/>
              <a:gd name="connsiteX1" fmla="*/ 5173480 w 8170844"/>
              <a:gd name="connsiteY1" fmla="*/ 34630 h 2009646"/>
              <a:gd name="connsiteX2" fmla="*/ 5231844 w 8170844"/>
              <a:gd name="connsiteY2" fmla="*/ 355643 h 2009646"/>
              <a:gd name="connsiteX3" fmla="*/ 5047019 w 8170844"/>
              <a:gd name="connsiteY3" fmla="*/ 462648 h 2009646"/>
              <a:gd name="connsiteX4" fmla="*/ 4463360 w 8170844"/>
              <a:gd name="connsiteY4" fmla="*/ 423737 h 2009646"/>
              <a:gd name="connsiteX5" fmla="*/ 4152074 w 8170844"/>
              <a:gd name="connsiteY5" fmla="*/ 433464 h 2009646"/>
              <a:gd name="connsiteX6" fmla="*/ 3354406 w 8170844"/>
              <a:gd name="connsiteY6" fmla="*/ 423737 h 2009646"/>
              <a:gd name="connsiteX7" fmla="*/ 2566466 w 8170844"/>
              <a:gd name="connsiteY7" fmla="*/ 443192 h 2009646"/>
              <a:gd name="connsiteX8" fmla="*/ 1418602 w 8170844"/>
              <a:gd name="connsiteY8" fmla="*/ 414009 h 2009646"/>
              <a:gd name="connsiteX9" fmla="*/ 377743 w 8170844"/>
              <a:gd name="connsiteY9" fmla="*/ 452920 h 2009646"/>
              <a:gd name="connsiteX10" fmla="*/ 56730 w 8170844"/>
              <a:gd name="connsiteY10" fmla="*/ 511286 h 2009646"/>
              <a:gd name="connsiteX11" fmla="*/ 17819 w 8170844"/>
              <a:gd name="connsiteY11" fmla="*/ 705839 h 2009646"/>
              <a:gd name="connsiteX12" fmla="*/ 8092 w 8170844"/>
              <a:gd name="connsiteY12" fmla="*/ 1231132 h 2009646"/>
              <a:gd name="connsiteX13" fmla="*/ 8092 w 8170844"/>
              <a:gd name="connsiteY13" fmla="*/ 1610511 h 2009646"/>
              <a:gd name="connsiteX14" fmla="*/ 37275 w 8170844"/>
              <a:gd name="connsiteY14" fmla="*/ 1912068 h 2009646"/>
              <a:gd name="connsiteX15" fmla="*/ 397198 w 8170844"/>
              <a:gd name="connsiteY15" fmla="*/ 2009345 h 2009646"/>
              <a:gd name="connsiteX16" fmla="*/ 1622883 w 8170844"/>
              <a:gd name="connsiteY16" fmla="*/ 1931524 h 2009646"/>
              <a:gd name="connsiteX17" fmla="*/ 2148177 w 8170844"/>
              <a:gd name="connsiteY17" fmla="*/ 1659149 h 2009646"/>
              <a:gd name="connsiteX18" fmla="*/ 5261028 w 8170844"/>
              <a:gd name="connsiteY18" fmla="*/ 1649422 h 2009646"/>
              <a:gd name="connsiteX19" fmla="*/ 7683215 w 8170844"/>
              <a:gd name="connsiteY19" fmla="*/ 1600784 h 2009646"/>
              <a:gd name="connsiteX20" fmla="*/ 8033412 w 8170844"/>
              <a:gd name="connsiteY20" fmla="*/ 1503508 h 2009646"/>
              <a:gd name="connsiteX21" fmla="*/ 8169599 w 8170844"/>
              <a:gd name="connsiteY21" fmla="*/ 1192222 h 2009646"/>
              <a:gd name="connsiteX22" fmla="*/ 8101504 w 8170844"/>
              <a:gd name="connsiteY22" fmla="*/ 598835 h 2009646"/>
              <a:gd name="connsiteX23" fmla="*/ 8111232 w 8170844"/>
              <a:gd name="connsiteY23" fmla="*/ 180546 h 2009646"/>
              <a:gd name="connsiteX24" fmla="*/ 7673487 w 8170844"/>
              <a:gd name="connsiteY24" fmla="*/ 5448 h 2009646"/>
              <a:gd name="connsiteX25" fmla="*/ 6817454 w 8170844"/>
              <a:gd name="connsiteY25" fmla="*/ 24903 h 2009646"/>
              <a:gd name="connsiteX26" fmla="*/ 5620951 w 8170844"/>
              <a:gd name="connsiteY26" fmla="*/ 44358 h 2009646"/>
              <a:gd name="connsiteX0" fmla="*/ 5620951 w 8170844"/>
              <a:gd name="connsiteY0" fmla="*/ 44358 h 2009646"/>
              <a:gd name="connsiteX1" fmla="*/ 5173480 w 8170844"/>
              <a:gd name="connsiteY1" fmla="*/ 34630 h 2009646"/>
              <a:gd name="connsiteX2" fmla="*/ 5231844 w 8170844"/>
              <a:gd name="connsiteY2" fmla="*/ 355643 h 2009646"/>
              <a:gd name="connsiteX3" fmla="*/ 5047019 w 8170844"/>
              <a:gd name="connsiteY3" fmla="*/ 462648 h 2009646"/>
              <a:gd name="connsiteX4" fmla="*/ 4463360 w 8170844"/>
              <a:gd name="connsiteY4" fmla="*/ 423737 h 2009646"/>
              <a:gd name="connsiteX5" fmla="*/ 4152074 w 8170844"/>
              <a:gd name="connsiteY5" fmla="*/ 433464 h 2009646"/>
              <a:gd name="connsiteX6" fmla="*/ 3354406 w 8170844"/>
              <a:gd name="connsiteY6" fmla="*/ 423737 h 2009646"/>
              <a:gd name="connsiteX7" fmla="*/ 2566466 w 8170844"/>
              <a:gd name="connsiteY7" fmla="*/ 443192 h 2009646"/>
              <a:gd name="connsiteX8" fmla="*/ 1418602 w 8170844"/>
              <a:gd name="connsiteY8" fmla="*/ 414009 h 2009646"/>
              <a:gd name="connsiteX9" fmla="*/ 377743 w 8170844"/>
              <a:gd name="connsiteY9" fmla="*/ 452920 h 2009646"/>
              <a:gd name="connsiteX10" fmla="*/ 56730 w 8170844"/>
              <a:gd name="connsiteY10" fmla="*/ 511286 h 2009646"/>
              <a:gd name="connsiteX11" fmla="*/ 17819 w 8170844"/>
              <a:gd name="connsiteY11" fmla="*/ 705839 h 2009646"/>
              <a:gd name="connsiteX12" fmla="*/ 8092 w 8170844"/>
              <a:gd name="connsiteY12" fmla="*/ 1231132 h 2009646"/>
              <a:gd name="connsiteX13" fmla="*/ 8092 w 8170844"/>
              <a:gd name="connsiteY13" fmla="*/ 1610511 h 2009646"/>
              <a:gd name="connsiteX14" fmla="*/ 37275 w 8170844"/>
              <a:gd name="connsiteY14" fmla="*/ 1912068 h 2009646"/>
              <a:gd name="connsiteX15" fmla="*/ 397198 w 8170844"/>
              <a:gd name="connsiteY15" fmla="*/ 2009345 h 2009646"/>
              <a:gd name="connsiteX16" fmla="*/ 1622883 w 8170844"/>
              <a:gd name="connsiteY16" fmla="*/ 1931524 h 2009646"/>
              <a:gd name="connsiteX17" fmla="*/ 2148177 w 8170844"/>
              <a:gd name="connsiteY17" fmla="*/ 1659149 h 2009646"/>
              <a:gd name="connsiteX18" fmla="*/ 6136517 w 8170844"/>
              <a:gd name="connsiteY18" fmla="*/ 1610511 h 2009646"/>
              <a:gd name="connsiteX19" fmla="*/ 7683215 w 8170844"/>
              <a:gd name="connsiteY19" fmla="*/ 1600784 h 2009646"/>
              <a:gd name="connsiteX20" fmla="*/ 8033412 w 8170844"/>
              <a:gd name="connsiteY20" fmla="*/ 1503508 h 2009646"/>
              <a:gd name="connsiteX21" fmla="*/ 8169599 w 8170844"/>
              <a:gd name="connsiteY21" fmla="*/ 1192222 h 2009646"/>
              <a:gd name="connsiteX22" fmla="*/ 8101504 w 8170844"/>
              <a:gd name="connsiteY22" fmla="*/ 598835 h 2009646"/>
              <a:gd name="connsiteX23" fmla="*/ 8111232 w 8170844"/>
              <a:gd name="connsiteY23" fmla="*/ 180546 h 2009646"/>
              <a:gd name="connsiteX24" fmla="*/ 7673487 w 8170844"/>
              <a:gd name="connsiteY24" fmla="*/ 5448 h 2009646"/>
              <a:gd name="connsiteX25" fmla="*/ 6817454 w 8170844"/>
              <a:gd name="connsiteY25" fmla="*/ 24903 h 2009646"/>
              <a:gd name="connsiteX26" fmla="*/ 5620951 w 8170844"/>
              <a:gd name="connsiteY26" fmla="*/ 44358 h 2009646"/>
              <a:gd name="connsiteX0" fmla="*/ 5620951 w 8170844"/>
              <a:gd name="connsiteY0" fmla="*/ 44358 h 2009764"/>
              <a:gd name="connsiteX1" fmla="*/ 5173480 w 8170844"/>
              <a:gd name="connsiteY1" fmla="*/ 34630 h 2009764"/>
              <a:gd name="connsiteX2" fmla="*/ 5231844 w 8170844"/>
              <a:gd name="connsiteY2" fmla="*/ 355643 h 2009764"/>
              <a:gd name="connsiteX3" fmla="*/ 5047019 w 8170844"/>
              <a:gd name="connsiteY3" fmla="*/ 462648 h 2009764"/>
              <a:gd name="connsiteX4" fmla="*/ 4463360 w 8170844"/>
              <a:gd name="connsiteY4" fmla="*/ 423737 h 2009764"/>
              <a:gd name="connsiteX5" fmla="*/ 4152074 w 8170844"/>
              <a:gd name="connsiteY5" fmla="*/ 433464 h 2009764"/>
              <a:gd name="connsiteX6" fmla="*/ 3354406 w 8170844"/>
              <a:gd name="connsiteY6" fmla="*/ 423737 h 2009764"/>
              <a:gd name="connsiteX7" fmla="*/ 2566466 w 8170844"/>
              <a:gd name="connsiteY7" fmla="*/ 443192 h 2009764"/>
              <a:gd name="connsiteX8" fmla="*/ 1418602 w 8170844"/>
              <a:gd name="connsiteY8" fmla="*/ 414009 h 2009764"/>
              <a:gd name="connsiteX9" fmla="*/ 377743 w 8170844"/>
              <a:gd name="connsiteY9" fmla="*/ 452920 h 2009764"/>
              <a:gd name="connsiteX10" fmla="*/ 56730 w 8170844"/>
              <a:gd name="connsiteY10" fmla="*/ 511286 h 2009764"/>
              <a:gd name="connsiteX11" fmla="*/ 17819 w 8170844"/>
              <a:gd name="connsiteY11" fmla="*/ 705839 h 2009764"/>
              <a:gd name="connsiteX12" fmla="*/ 8092 w 8170844"/>
              <a:gd name="connsiteY12" fmla="*/ 1231132 h 2009764"/>
              <a:gd name="connsiteX13" fmla="*/ 8092 w 8170844"/>
              <a:gd name="connsiteY13" fmla="*/ 1610511 h 2009764"/>
              <a:gd name="connsiteX14" fmla="*/ 37275 w 8170844"/>
              <a:gd name="connsiteY14" fmla="*/ 1912068 h 2009764"/>
              <a:gd name="connsiteX15" fmla="*/ 397198 w 8170844"/>
              <a:gd name="connsiteY15" fmla="*/ 2009345 h 2009764"/>
              <a:gd name="connsiteX16" fmla="*/ 1622883 w 8170844"/>
              <a:gd name="connsiteY16" fmla="*/ 1931524 h 2009764"/>
              <a:gd name="connsiteX17" fmla="*/ 5445853 w 8170844"/>
              <a:gd name="connsiteY17" fmla="*/ 1610510 h 2009764"/>
              <a:gd name="connsiteX18" fmla="*/ 6136517 w 8170844"/>
              <a:gd name="connsiteY18" fmla="*/ 1610511 h 2009764"/>
              <a:gd name="connsiteX19" fmla="*/ 7683215 w 8170844"/>
              <a:gd name="connsiteY19" fmla="*/ 1600784 h 2009764"/>
              <a:gd name="connsiteX20" fmla="*/ 8033412 w 8170844"/>
              <a:gd name="connsiteY20" fmla="*/ 1503508 h 2009764"/>
              <a:gd name="connsiteX21" fmla="*/ 8169599 w 8170844"/>
              <a:gd name="connsiteY21" fmla="*/ 1192222 h 2009764"/>
              <a:gd name="connsiteX22" fmla="*/ 8101504 w 8170844"/>
              <a:gd name="connsiteY22" fmla="*/ 598835 h 2009764"/>
              <a:gd name="connsiteX23" fmla="*/ 8111232 w 8170844"/>
              <a:gd name="connsiteY23" fmla="*/ 180546 h 2009764"/>
              <a:gd name="connsiteX24" fmla="*/ 7673487 w 8170844"/>
              <a:gd name="connsiteY24" fmla="*/ 5448 h 2009764"/>
              <a:gd name="connsiteX25" fmla="*/ 6817454 w 8170844"/>
              <a:gd name="connsiteY25" fmla="*/ 24903 h 2009764"/>
              <a:gd name="connsiteX26" fmla="*/ 5620951 w 8170844"/>
              <a:gd name="connsiteY26" fmla="*/ 44358 h 2009764"/>
              <a:gd name="connsiteX0" fmla="*/ 5730299 w 8280192"/>
              <a:gd name="connsiteY0" fmla="*/ 44358 h 2009764"/>
              <a:gd name="connsiteX1" fmla="*/ 5282828 w 8280192"/>
              <a:gd name="connsiteY1" fmla="*/ 34630 h 2009764"/>
              <a:gd name="connsiteX2" fmla="*/ 5341192 w 8280192"/>
              <a:gd name="connsiteY2" fmla="*/ 355643 h 2009764"/>
              <a:gd name="connsiteX3" fmla="*/ 5156367 w 8280192"/>
              <a:gd name="connsiteY3" fmla="*/ 462648 h 2009764"/>
              <a:gd name="connsiteX4" fmla="*/ 4572708 w 8280192"/>
              <a:gd name="connsiteY4" fmla="*/ 423737 h 2009764"/>
              <a:gd name="connsiteX5" fmla="*/ 4261422 w 8280192"/>
              <a:gd name="connsiteY5" fmla="*/ 433464 h 2009764"/>
              <a:gd name="connsiteX6" fmla="*/ 3463754 w 8280192"/>
              <a:gd name="connsiteY6" fmla="*/ 423737 h 2009764"/>
              <a:gd name="connsiteX7" fmla="*/ 2675814 w 8280192"/>
              <a:gd name="connsiteY7" fmla="*/ 443192 h 2009764"/>
              <a:gd name="connsiteX8" fmla="*/ 1527950 w 8280192"/>
              <a:gd name="connsiteY8" fmla="*/ 414009 h 2009764"/>
              <a:gd name="connsiteX9" fmla="*/ 487091 w 8280192"/>
              <a:gd name="connsiteY9" fmla="*/ 452920 h 2009764"/>
              <a:gd name="connsiteX10" fmla="*/ 166078 w 8280192"/>
              <a:gd name="connsiteY10" fmla="*/ 511286 h 2009764"/>
              <a:gd name="connsiteX11" fmla="*/ 127167 w 8280192"/>
              <a:gd name="connsiteY11" fmla="*/ 705839 h 2009764"/>
              <a:gd name="connsiteX12" fmla="*/ 117440 w 8280192"/>
              <a:gd name="connsiteY12" fmla="*/ 1231132 h 2009764"/>
              <a:gd name="connsiteX13" fmla="*/ 117440 w 8280192"/>
              <a:gd name="connsiteY13" fmla="*/ 1610511 h 2009764"/>
              <a:gd name="connsiteX14" fmla="*/ 146623 w 8280192"/>
              <a:gd name="connsiteY14" fmla="*/ 1912068 h 2009764"/>
              <a:gd name="connsiteX15" fmla="*/ 506546 w 8280192"/>
              <a:gd name="connsiteY15" fmla="*/ 2009345 h 2009764"/>
              <a:gd name="connsiteX16" fmla="*/ 5652477 w 8280192"/>
              <a:gd name="connsiteY16" fmla="*/ 1931524 h 2009764"/>
              <a:gd name="connsiteX17" fmla="*/ 5555201 w 8280192"/>
              <a:gd name="connsiteY17" fmla="*/ 1610510 h 2009764"/>
              <a:gd name="connsiteX18" fmla="*/ 6245865 w 8280192"/>
              <a:gd name="connsiteY18" fmla="*/ 1610511 h 2009764"/>
              <a:gd name="connsiteX19" fmla="*/ 7792563 w 8280192"/>
              <a:gd name="connsiteY19" fmla="*/ 1600784 h 2009764"/>
              <a:gd name="connsiteX20" fmla="*/ 8142760 w 8280192"/>
              <a:gd name="connsiteY20" fmla="*/ 1503508 h 2009764"/>
              <a:gd name="connsiteX21" fmla="*/ 8278947 w 8280192"/>
              <a:gd name="connsiteY21" fmla="*/ 1192222 h 2009764"/>
              <a:gd name="connsiteX22" fmla="*/ 8210852 w 8280192"/>
              <a:gd name="connsiteY22" fmla="*/ 598835 h 2009764"/>
              <a:gd name="connsiteX23" fmla="*/ 8220580 w 8280192"/>
              <a:gd name="connsiteY23" fmla="*/ 180546 h 2009764"/>
              <a:gd name="connsiteX24" fmla="*/ 7782835 w 8280192"/>
              <a:gd name="connsiteY24" fmla="*/ 5448 h 2009764"/>
              <a:gd name="connsiteX25" fmla="*/ 6926802 w 8280192"/>
              <a:gd name="connsiteY25" fmla="*/ 24903 h 2009764"/>
              <a:gd name="connsiteX26" fmla="*/ 5730299 w 8280192"/>
              <a:gd name="connsiteY26" fmla="*/ 44358 h 2009764"/>
              <a:gd name="connsiteX0" fmla="*/ 5663590 w 8213483"/>
              <a:gd name="connsiteY0" fmla="*/ 44358 h 1991135"/>
              <a:gd name="connsiteX1" fmla="*/ 5216119 w 8213483"/>
              <a:gd name="connsiteY1" fmla="*/ 34630 h 1991135"/>
              <a:gd name="connsiteX2" fmla="*/ 5274483 w 8213483"/>
              <a:gd name="connsiteY2" fmla="*/ 355643 h 1991135"/>
              <a:gd name="connsiteX3" fmla="*/ 5089658 w 8213483"/>
              <a:gd name="connsiteY3" fmla="*/ 462648 h 1991135"/>
              <a:gd name="connsiteX4" fmla="*/ 4505999 w 8213483"/>
              <a:gd name="connsiteY4" fmla="*/ 423737 h 1991135"/>
              <a:gd name="connsiteX5" fmla="*/ 4194713 w 8213483"/>
              <a:gd name="connsiteY5" fmla="*/ 433464 h 1991135"/>
              <a:gd name="connsiteX6" fmla="*/ 3397045 w 8213483"/>
              <a:gd name="connsiteY6" fmla="*/ 423737 h 1991135"/>
              <a:gd name="connsiteX7" fmla="*/ 2609105 w 8213483"/>
              <a:gd name="connsiteY7" fmla="*/ 443192 h 1991135"/>
              <a:gd name="connsiteX8" fmla="*/ 1461241 w 8213483"/>
              <a:gd name="connsiteY8" fmla="*/ 414009 h 1991135"/>
              <a:gd name="connsiteX9" fmla="*/ 420382 w 8213483"/>
              <a:gd name="connsiteY9" fmla="*/ 452920 h 1991135"/>
              <a:gd name="connsiteX10" fmla="*/ 99369 w 8213483"/>
              <a:gd name="connsiteY10" fmla="*/ 511286 h 1991135"/>
              <a:gd name="connsiteX11" fmla="*/ 60458 w 8213483"/>
              <a:gd name="connsiteY11" fmla="*/ 705839 h 1991135"/>
              <a:gd name="connsiteX12" fmla="*/ 50731 w 8213483"/>
              <a:gd name="connsiteY12" fmla="*/ 1231132 h 1991135"/>
              <a:gd name="connsiteX13" fmla="*/ 50731 w 8213483"/>
              <a:gd name="connsiteY13" fmla="*/ 1610511 h 1991135"/>
              <a:gd name="connsiteX14" fmla="*/ 79914 w 8213483"/>
              <a:gd name="connsiteY14" fmla="*/ 1912068 h 1991135"/>
              <a:gd name="connsiteX15" fmla="*/ 1033224 w 8213483"/>
              <a:gd name="connsiteY15" fmla="*/ 1989890 h 1991135"/>
              <a:gd name="connsiteX16" fmla="*/ 5585768 w 8213483"/>
              <a:gd name="connsiteY16" fmla="*/ 1931524 h 1991135"/>
              <a:gd name="connsiteX17" fmla="*/ 5488492 w 8213483"/>
              <a:gd name="connsiteY17" fmla="*/ 1610510 h 1991135"/>
              <a:gd name="connsiteX18" fmla="*/ 6179156 w 8213483"/>
              <a:gd name="connsiteY18" fmla="*/ 1610511 h 1991135"/>
              <a:gd name="connsiteX19" fmla="*/ 7725854 w 8213483"/>
              <a:gd name="connsiteY19" fmla="*/ 1600784 h 1991135"/>
              <a:gd name="connsiteX20" fmla="*/ 8076051 w 8213483"/>
              <a:gd name="connsiteY20" fmla="*/ 1503508 h 1991135"/>
              <a:gd name="connsiteX21" fmla="*/ 8212238 w 8213483"/>
              <a:gd name="connsiteY21" fmla="*/ 1192222 h 1991135"/>
              <a:gd name="connsiteX22" fmla="*/ 8144143 w 8213483"/>
              <a:gd name="connsiteY22" fmla="*/ 598835 h 1991135"/>
              <a:gd name="connsiteX23" fmla="*/ 8153871 w 8213483"/>
              <a:gd name="connsiteY23" fmla="*/ 180546 h 1991135"/>
              <a:gd name="connsiteX24" fmla="*/ 7716126 w 8213483"/>
              <a:gd name="connsiteY24" fmla="*/ 5448 h 1991135"/>
              <a:gd name="connsiteX25" fmla="*/ 6860093 w 8213483"/>
              <a:gd name="connsiteY25" fmla="*/ 24903 h 1991135"/>
              <a:gd name="connsiteX26" fmla="*/ 5663590 w 8213483"/>
              <a:gd name="connsiteY26" fmla="*/ 44358 h 1991135"/>
              <a:gd name="connsiteX0" fmla="*/ 5663590 w 8213483"/>
              <a:gd name="connsiteY0" fmla="*/ 44358 h 2014177"/>
              <a:gd name="connsiteX1" fmla="*/ 5216119 w 8213483"/>
              <a:gd name="connsiteY1" fmla="*/ 34630 h 2014177"/>
              <a:gd name="connsiteX2" fmla="*/ 5274483 w 8213483"/>
              <a:gd name="connsiteY2" fmla="*/ 355643 h 2014177"/>
              <a:gd name="connsiteX3" fmla="*/ 5089658 w 8213483"/>
              <a:gd name="connsiteY3" fmla="*/ 462648 h 2014177"/>
              <a:gd name="connsiteX4" fmla="*/ 4505999 w 8213483"/>
              <a:gd name="connsiteY4" fmla="*/ 423737 h 2014177"/>
              <a:gd name="connsiteX5" fmla="*/ 4194713 w 8213483"/>
              <a:gd name="connsiteY5" fmla="*/ 433464 h 2014177"/>
              <a:gd name="connsiteX6" fmla="*/ 3397045 w 8213483"/>
              <a:gd name="connsiteY6" fmla="*/ 423737 h 2014177"/>
              <a:gd name="connsiteX7" fmla="*/ 2609105 w 8213483"/>
              <a:gd name="connsiteY7" fmla="*/ 443192 h 2014177"/>
              <a:gd name="connsiteX8" fmla="*/ 1461241 w 8213483"/>
              <a:gd name="connsiteY8" fmla="*/ 414009 h 2014177"/>
              <a:gd name="connsiteX9" fmla="*/ 420382 w 8213483"/>
              <a:gd name="connsiteY9" fmla="*/ 452920 h 2014177"/>
              <a:gd name="connsiteX10" fmla="*/ 99369 w 8213483"/>
              <a:gd name="connsiteY10" fmla="*/ 511286 h 2014177"/>
              <a:gd name="connsiteX11" fmla="*/ 60458 w 8213483"/>
              <a:gd name="connsiteY11" fmla="*/ 705839 h 2014177"/>
              <a:gd name="connsiteX12" fmla="*/ 50731 w 8213483"/>
              <a:gd name="connsiteY12" fmla="*/ 1231132 h 2014177"/>
              <a:gd name="connsiteX13" fmla="*/ 50731 w 8213483"/>
              <a:gd name="connsiteY13" fmla="*/ 1610511 h 2014177"/>
              <a:gd name="connsiteX14" fmla="*/ 79914 w 8213483"/>
              <a:gd name="connsiteY14" fmla="*/ 1912068 h 2014177"/>
              <a:gd name="connsiteX15" fmla="*/ 1033224 w 8213483"/>
              <a:gd name="connsiteY15" fmla="*/ 1989890 h 2014177"/>
              <a:gd name="connsiteX16" fmla="*/ 5128568 w 8213483"/>
              <a:gd name="connsiteY16" fmla="*/ 1980162 h 2014177"/>
              <a:gd name="connsiteX17" fmla="*/ 5488492 w 8213483"/>
              <a:gd name="connsiteY17" fmla="*/ 1610510 h 2014177"/>
              <a:gd name="connsiteX18" fmla="*/ 6179156 w 8213483"/>
              <a:gd name="connsiteY18" fmla="*/ 1610511 h 2014177"/>
              <a:gd name="connsiteX19" fmla="*/ 7725854 w 8213483"/>
              <a:gd name="connsiteY19" fmla="*/ 1600784 h 2014177"/>
              <a:gd name="connsiteX20" fmla="*/ 8076051 w 8213483"/>
              <a:gd name="connsiteY20" fmla="*/ 1503508 h 2014177"/>
              <a:gd name="connsiteX21" fmla="*/ 8212238 w 8213483"/>
              <a:gd name="connsiteY21" fmla="*/ 1192222 h 2014177"/>
              <a:gd name="connsiteX22" fmla="*/ 8144143 w 8213483"/>
              <a:gd name="connsiteY22" fmla="*/ 598835 h 2014177"/>
              <a:gd name="connsiteX23" fmla="*/ 8153871 w 8213483"/>
              <a:gd name="connsiteY23" fmla="*/ 180546 h 2014177"/>
              <a:gd name="connsiteX24" fmla="*/ 7716126 w 8213483"/>
              <a:gd name="connsiteY24" fmla="*/ 5448 h 2014177"/>
              <a:gd name="connsiteX25" fmla="*/ 6860093 w 8213483"/>
              <a:gd name="connsiteY25" fmla="*/ 24903 h 2014177"/>
              <a:gd name="connsiteX26" fmla="*/ 5663590 w 8213483"/>
              <a:gd name="connsiteY26" fmla="*/ 44358 h 201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213483" h="2014177">
                <a:moveTo>
                  <a:pt x="5663590" y="44358"/>
                </a:moveTo>
                <a:lnTo>
                  <a:pt x="5216119" y="34630"/>
                </a:lnTo>
                <a:cubicBezTo>
                  <a:pt x="4912940" y="33009"/>
                  <a:pt x="5274483" y="355643"/>
                  <a:pt x="5274483" y="355643"/>
                </a:cubicBezTo>
                <a:lnTo>
                  <a:pt x="5089658" y="462648"/>
                </a:lnTo>
                <a:cubicBezTo>
                  <a:pt x="4932394" y="459406"/>
                  <a:pt x="4655156" y="428601"/>
                  <a:pt x="4505999" y="423737"/>
                </a:cubicBezTo>
                <a:cubicBezTo>
                  <a:pt x="4356842" y="418873"/>
                  <a:pt x="4379539" y="433464"/>
                  <a:pt x="4194713" y="433464"/>
                </a:cubicBezTo>
                <a:cubicBezTo>
                  <a:pt x="4009887" y="433464"/>
                  <a:pt x="3661313" y="422116"/>
                  <a:pt x="3397045" y="423737"/>
                </a:cubicBezTo>
                <a:cubicBezTo>
                  <a:pt x="3132777" y="425358"/>
                  <a:pt x="2931739" y="444813"/>
                  <a:pt x="2609105" y="443192"/>
                </a:cubicBezTo>
                <a:cubicBezTo>
                  <a:pt x="2286471" y="441571"/>
                  <a:pt x="1826028" y="412388"/>
                  <a:pt x="1461241" y="414009"/>
                </a:cubicBezTo>
                <a:cubicBezTo>
                  <a:pt x="1096454" y="415630"/>
                  <a:pt x="647361" y="436707"/>
                  <a:pt x="420382" y="452920"/>
                </a:cubicBezTo>
                <a:cubicBezTo>
                  <a:pt x="193403" y="469133"/>
                  <a:pt x="159356" y="469133"/>
                  <a:pt x="99369" y="511286"/>
                </a:cubicBezTo>
                <a:cubicBezTo>
                  <a:pt x="39382" y="553439"/>
                  <a:pt x="68564" y="585865"/>
                  <a:pt x="60458" y="705839"/>
                </a:cubicBezTo>
                <a:cubicBezTo>
                  <a:pt x="52352" y="825813"/>
                  <a:pt x="52352" y="1080353"/>
                  <a:pt x="50731" y="1231132"/>
                </a:cubicBezTo>
                <a:cubicBezTo>
                  <a:pt x="49110" y="1381911"/>
                  <a:pt x="45867" y="1497022"/>
                  <a:pt x="50731" y="1610511"/>
                </a:cubicBezTo>
                <a:cubicBezTo>
                  <a:pt x="55595" y="1724000"/>
                  <a:pt x="-83835" y="1848838"/>
                  <a:pt x="79914" y="1912068"/>
                </a:cubicBezTo>
                <a:cubicBezTo>
                  <a:pt x="243663" y="1975298"/>
                  <a:pt x="191782" y="1978541"/>
                  <a:pt x="1033224" y="1989890"/>
                </a:cubicBezTo>
                <a:cubicBezTo>
                  <a:pt x="1874666" y="2001239"/>
                  <a:pt x="4386023" y="2043392"/>
                  <a:pt x="5128568" y="1980162"/>
                </a:cubicBezTo>
                <a:cubicBezTo>
                  <a:pt x="5871113" y="1916932"/>
                  <a:pt x="5313394" y="1672118"/>
                  <a:pt x="5488492" y="1610510"/>
                </a:cubicBezTo>
                <a:cubicBezTo>
                  <a:pt x="5663590" y="1548902"/>
                  <a:pt x="5806262" y="1612132"/>
                  <a:pt x="6179156" y="1610511"/>
                </a:cubicBezTo>
                <a:lnTo>
                  <a:pt x="7725854" y="1600784"/>
                </a:lnTo>
                <a:cubicBezTo>
                  <a:pt x="8042003" y="1582950"/>
                  <a:pt x="7994987" y="1571602"/>
                  <a:pt x="8076051" y="1503508"/>
                </a:cubicBezTo>
                <a:cubicBezTo>
                  <a:pt x="8157115" y="1435414"/>
                  <a:pt x="8200889" y="1343001"/>
                  <a:pt x="8212238" y="1192222"/>
                </a:cubicBezTo>
                <a:cubicBezTo>
                  <a:pt x="8223587" y="1041443"/>
                  <a:pt x="8153871" y="767448"/>
                  <a:pt x="8144143" y="598835"/>
                </a:cubicBezTo>
                <a:cubicBezTo>
                  <a:pt x="8134415" y="430222"/>
                  <a:pt x="8225207" y="279444"/>
                  <a:pt x="8153871" y="180546"/>
                </a:cubicBezTo>
                <a:cubicBezTo>
                  <a:pt x="8082535" y="81648"/>
                  <a:pt x="7998228" y="24903"/>
                  <a:pt x="7716126" y="5448"/>
                </a:cubicBezTo>
                <a:cubicBezTo>
                  <a:pt x="7434024" y="-14007"/>
                  <a:pt x="6860093" y="24903"/>
                  <a:pt x="6860093" y="24903"/>
                </a:cubicBezTo>
                <a:lnTo>
                  <a:pt x="5663590" y="44358"/>
                </a:lnTo>
                <a:close/>
              </a:path>
            </a:pathLst>
          </a:cu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04204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365125"/>
            <a:ext cx="8640000" cy="864000"/>
          </a:xfrm>
        </p:spPr>
        <p:txBody>
          <a:bodyPr>
            <a:noAutofit/>
          </a:bodyPr>
          <a:lstStyle/>
          <a:p>
            <a:pPr algn="ctr"/>
            <a:r>
              <a:rPr lang="en-GB" sz="4800" b="1" dirty="0"/>
              <a:t>Writing your introduction</a:t>
            </a: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612000" y="1394316"/>
            <a:ext cx="7920000" cy="5220000"/>
          </a:xfrm>
        </p:spPr>
        <p:txBody>
          <a:bodyPr>
            <a:noAutofit/>
          </a:bodyPr>
          <a:lstStyle/>
          <a:p>
            <a:pPr marL="0" indent="0">
              <a:lnSpc>
                <a:spcPct val="100000"/>
              </a:lnSpc>
              <a:spcBef>
                <a:spcPts val="2400"/>
              </a:spcBef>
              <a:buNone/>
            </a:pPr>
            <a:r>
              <a:rPr lang="en-GB" sz="3200" dirty="0"/>
              <a:t>You should now:</a:t>
            </a:r>
          </a:p>
          <a:p>
            <a:pPr marL="357188" indent="-357188">
              <a:lnSpc>
                <a:spcPct val="100000"/>
              </a:lnSpc>
              <a:spcBef>
                <a:spcPts val="2400"/>
              </a:spcBef>
            </a:pPr>
            <a:r>
              <a:rPr lang="en-GB" dirty="0"/>
              <a:t>Understand what makes a good introduction</a:t>
            </a:r>
          </a:p>
          <a:p>
            <a:pPr marL="357188" indent="-357188">
              <a:lnSpc>
                <a:spcPct val="100000"/>
              </a:lnSpc>
              <a:spcBef>
                <a:spcPts val="2400"/>
              </a:spcBef>
            </a:pPr>
            <a:r>
              <a:rPr lang="en-GB" dirty="0"/>
              <a:t>Be able to write a good introduction to any essay question</a:t>
            </a:r>
          </a:p>
          <a:p>
            <a:pPr marL="0" indent="0">
              <a:lnSpc>
                <a:spcPct val="100000"/>
              </a:lnSpc>
              <a:spcBef>
                <a:spcPts val="2400"/>
              </a:spcBef>
              <a:buNone/>
            </a:pPr>
            <a:endParaRPr lang="en-GB" dirty="0"/>
          </a:p>
          <a:p>
            <a:pPr marL="0" indent="0">
              <a:lnSpc>
                <a:spcPct val="100000"/>
              </a:lnSpc>
              <a:spcBef>
                <a:spcPts val="2400"/>
              </a:spcBef>
              <a:buNone/>
            </a:pPr>
            <a:endParaRPr lang="en-GB" spc="-20" dirty="0"/>
          </a:p>
          <a:p>
            <a:pPr marL="0" indent="0">
              <a:lnSpc>
                <a:spcPct val="100000"/>
              </a:lnSpc>
              <a:spcBef>
                <a:spcPts val="2400"/>
              </a:spcBef>
              <a:buNone/>
            </a:pPr>
            <a:r>
              <a:rPr lang="en-GB" spc="-20" dirty="0"/>
              <a:t>If there’s anything you don’t understand please book an appointment, or contact us at </a:t>
            </a:r>
            <a:r>
              <a:rPr lang="en-GB" spc="-20" dirty="0">
                <a:solidFill>
                  <a:srgbClr val="0070C0"/>
                </a:solidFill>
                <a:hlinkClick r:id="rId3">
                  <a:extLst>
                    <a:ext uri="{A12FA001-AC4F-418D-AE19-62706E023703}">
                      <ahyp:hlinkClr xmlns:ahyp="http://schemas.microsoft.com/office/drawing/2018/hyperlinkcolor" val="tx"/>
                    </a:ext>
                  </a:extLst>
                </a:hlinkClick>
              </a:rPr>
              <a:t>learning@kent.ac.uk</a:t>
            </a:r>
            <a:r>
              <a:rPr lang="en-GB" spc="-20" dirty="0">
                <a:solidFill>
                  <a:srgbClr val="0070C0"/>
                </a:solidFill>
              </a:rPr>
              <a:t> </a:t>
            </a:r>
          </a:p>
        </p:txBody>
      </p:sp>
    </p:spTree>
    <p:extLst>
      <p:ext uri="{BB962C8B-B14F-4D97-AF65-F5344CB8AC3E}">
        <p14:creationId xmlns:p14="http://schemas.microsoft.com/office/powerpoint/2010/main" val="416724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E65E-B3D3-430D-BC5C-8D6E89B1922C}"/>
              </a:ext>
            </a:extLst>
          </p:cNvPr>
          <p:cNvSpPr>
            <a:spLocks noGrp="1"/>
          </p:cNvSpPr>
          <p:nvPr>
            <p:ph type="title"/>
          </p:nvPr>
        </p:nvSpPr>
        <p:spPr>
          <a:xfrm>
            <a:off x="252000" y="243684"/>
            <a:ext cx="8640000" cy="1074753"/>
          </a:xfrm>
        </p:spPr>
        <p:txBody>
          <a:bodyPr>
            <a:noAutofit/>
          </a:bodyPr>
          <a:lstStyle/>
          <a:p>
            <a:pPr algn="ctr"/>
            <a:r>
              <a:rPr lang="en-GB" b="1" dirty="0"/>
              <a:t>Further resources</a:t>
            </a:r>
          </a:p>
        </p:txBody>
      </p:sp>
      <p:sp>
        <p:nvSpPr>
          <p:cNvPr id="3" name="Content Placeholder 2">
            <a:extLst>
              <a:ext uri="{FF2B5EF4-FFF2-40B4-BE49-F238E27FC236}">
                <a16:creationId xmlns:a16="http://schemas.microsoft.com/office/drawing/2014/main" id="{12823411-12EE-44B2-8140-A1D56D131F5B}"/>
              </a:ext>
            </a:extLst>
          </p:cNvPr>
          <p:cNvSpPr>
            <a:spLocks noGrp="1"/>
          </p:cNvSpPr>
          <p:nvPr>
            <p:ph idx="1"/>
          </p:nvPr>
        </p:nvSpPr>
        <p:spPr>
          <a:xfrm>
            <a:off x="634770" y="1318436"/>
            <a:ext cx="8296577" cy="5295879"/>
          </a:xfrm>
        </p:spPr>
        <p:txBody>
          <a:bodyPr>
            <a:noAutofit/>
          </a:bodyPr>
          <a:lstStyle/>
          <a:p>
            <a:pPr marL="0" indent="0">
              <a:lnSpc>
                <a:spcPct val="100000"/>
              </a:lnSpc>
              <a:spcBef>
                <a:spcPts val="2400"/>
              </a:spcBef>
              <a:buNone/>
            </a:pPr>
            <a:r>
              <a:rPr lang="en-GB" sz="2400" dirty="0"/>
              <a:t>For guidance on the broader range of academic skills that will help you succeed at university, please go to the SLAS webpages </a:t>
            </a:r>
            <a:r>
              <a:rPr lang="en-GB" sz="2400" dirty="0">
                <a:hlinkClick r:id="rId4"/>
              </a:rPr>
              <a:t>http://www.kent.ac.uk/student-learning-advisory-service</a:t>
            </a:r>
            <a:r>
              <a:rPr lang="en-GB" sz="2400" dirty="0"/>
              <a:t>      where you can: </a:t>
            </a:r>
          </a:p>
          <a:p>
            <a:pPr>
              <a:lnSpc>
                <a:spcPct val="100000"/>
              </a:lnSpc>
              <a:spcBef>
                <a:spcPts val="2400"/>
              </a:spcBef>
            </a:pPr>
            <a:r>
              <a:rPr lang="en-GB" sz="2400" dirty="0"/>
              <a:t>Book a </a:t>
            </a:r>
            <a:r>
              <a:rPr lang="en-GB" sz="2400" b="1" dirty="0">
                <a:solidFill>
                  <a:srgbClr val="0070C0"/>
                </a:solidFill>
              </a:rPr>
              <a:t>one-to-one appointment </a:t>
            </a:r>
            <a:r>
              <a:rPr lang="en-GB" sz="2400" dirty="0"/>
              <a:t>with a SLAS adviser </a:t>
            </a:r>
          </a:p>
          <a:p>
            <a:pPr>
              <a:lnSpc>
                <a:spcPct val="100000"/>
              </a:lnSpc>
              <a:spcBef>
                <a:spcPts val="2400"/>
              </a:spcBef>
            </a:pPr>
            <a:r>
              <a:rPr lang="en-GB" sz="2400" dirty="0"/>
              <a:t>Attend a range of </a:t>
            </a:r>
            <a:r>
              <a:rPr lang="en-GB" sz="2400" b="1" dirty="0">
                <a:solidFill>
                  <a:srgbClr val="0070C0"/>
                </a:solidFill>
              </a:rPr>
              <a:t>Online Bitesize Skills Development sessions </a:t>
            </a:r>
            <a:endParaRPr lang="en-GB" sz="2400" dirty="0"/>
          </a:p>
        </p:txBody>
      </p:sp>
    </p:spTree>
    <p:custDataLst>
      <p:tags r:id="rId1"/>
    </p:custDataLst>
    <p:extLst>
      <p:ext uri="{BB962C8B-B14F-4D97-AF65-F5344CB8AC3E}">
        <p14:creationId xmlns:p14="http://schemas.microsoft.com/office/powerpoint/2010/main" val="4096645015"/>
      </p:ext>
    </p:extLst>
  </p:cSld>
  <p:clrMapOvr>
    <a:masterClrMapping/>
  </p:clrMapOvr>
  <mc:AlternateContent xmlns:mc="http://schemas.openxmlformats.org/markup-compatibility/2006" xmlns:p14="http://schemas.microsoft.com/office/powerpoint/2010/main">
    <mc:Choice Requires="p14">
      <p:transition spd="med" p14:dur="700" advTm="45700">
        <p:fade/>
      </p:transition>
    </mc:Choice>
    <mc:Fallback xmlns="">
      <p:transition spd="med" advTm="457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619FBB-F689-4274-B151-CD4597B3511D}"/>
              </a:ext>
            </a:extLst>
          </p:cNvPr>
          <p:cNvPicPr>
            <a:picLocks noChangeAspect="1"/>
          </p:cNvPicPr>
          <p:nvPr/>
        </p:nvPicPr>
        <p:blipFill rotWithShape="1">
          <a:blip r:embed="rId3">
            <a:extLst>
              <a:ext uri="{28A0092B-C50C-407E-A947-70E740481C1C}">
                <a14:useLocalDpi xmlns:a14="http://schemas.microsoft.com/office/drawing/2010/main" val="0"/>
              </a:ext>
            </a:extLst>
          </a:blip>
          <a:srcRect r="83260"/>
          <a:stretch/>
        </p:blipFill>
        <p:spPr>
          <a:xfrm>
            <a:off x="691095" y="4459435"/>
            <a:ext cx="575774" cy="2242704"/>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5F368975-8959-461D-BFFE-607D868198A4}"/>
              </a:ext>
            </a:extLst>
          </p:cNvPr>
          <p:cNvSpPr/>
          <p:nvPr/>
        </p:nvSpPr>
        <p:spPr>
          <a:xfrm>
            <a:off x="602536" y="3125773"/>
            <a:ext cx="7514621" cy="523220"/>
          </a:xfrm>
          <a:prstGeom prst="rect">
            <a:avLst/>
          </a:prstGeom>
          <a:noFill/>
          <a:ln>
            <a:noFill/>
          </a:ln>
        </p:spPr>
        <p:txBody>
          <a:bodyPr wrap="none">
            <a:spAutoFit/>
          </a:bodyPr>
          <a:lstStyle/>
          <a:p>
            <a:r>
              <a:rPr lang="en-GB" sz="2800" dirty="0" err="1"/>
              <a:t>www.kent.ac.uk</a:t>
            </a:r>
            <a:r>
              <a:rPr lang="en-GB" sz="2800" dirty="0"/>
              <a:t>/student-learning-advisory-service</a:t>
            </a:r>
          </a:p>
        </p:txBody>
      </p:sp>
      <p:sp>
        <p:nvSpPr>
          <p:cNvPr id="8" name="TextBox 7">
            <a:extLst>
              <a:ext uri="{FF2B5EF4-FFF2-40B4-BE49-F238E27FC236}">
                <a16:creationId xmlns:a16="http://schemas.microsoft.com/office/drawing/2014/main" id="{A806BA8C-4E82-4432-9EA6-BDA69E34230F}"/>
              </a:ext>
            </a:extLst>
          </p:cNvPr>
          <p:cNvSpPr txBox="1"/>
          <p:nvPr/>
        </p:nvSpPr>
        <p:spPr>
          <a:xfrm>
            <a:off x="712475" y="1670073"/>
            <a:ext cx="2986841" cy="1200329"/>
          </a:xfrm>
          <a:prstGeom prst="rect">
            <a:avLst/>
          </a:prstGeom>
          <a:solidFill>
            <a:srgbClr val="05345C"/>
          </a:solidFill>
        </p:spPr>
        <p:txBody>
          <a:bodyPr wrap="square" rtlCol="0">
            <a:spAutoFit/>
          </a:bodyPr>
          <a:lstStyle/>
          <a:p>
            <a:r>
              <a:rPr lang="en-GB" sz="3600" b="1" dirty="0">
                <a:solidFill>
                  <a:srgbClr val="937227"/>
                </a:solidFill>
                <a:latin typeface="Century Schoolbook" panose="02040604050505020304" pitchFamily="18" charset="0"/>
              </a:rPr>
              <a:t>SLAS</a:t>
            </a:r>
          </a:p>
          <a:p>
            <a:r>
              <a:rPr lang="en-GB" sz="3600" b="1" dirty="0">
                <a:solidFill>
                  <a:schemeClr val="bg1"/>
                </a:solidFill>
                <a:latin typeface="Century Schoolbook" panose="02040604050505020304" pitchFamily="18" charset="0"/>
              </a:rPr>
              <a:t>CONNECT</a:t>
            </a:r>
          </a:p>
        </p:txBody>
      </p:sp>
      <p:pic>
        <p:nvPicPr>
          <p:cNvPr id="9" name="Picture 8">
            <a:extLst>
              <a:ext uri="{FF2B5EF4-FFF2-40B4-BE49-F238E27FC236}">
                <a16:creationId xmlns:a16="http://schemas.microsoft.com/office/drawing/2014/main" id="{3EB59865-737B-41D3-B3E9-9F953818241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3474" y="5784781"/>
            <a:ext cx="3582147" cy="1080000"/>
          </a:xfrm>
          <a:prstGeom prst="rect">
            <a:avLst/>
          </a:prstGeom>
        </p:spPr>
      </p:pic>
      <p:sp>
        <p:nvSpPr>
          <p:cNvPr id="3" name="TextBox 2">
            <a:extLst>
              <a:ext uri="{FF2B5EF4-FFF2-40B4-BE49-F238E27FC236}">
                <a16:creationId xmlns:a16="http://schemas.microsoft.com/office/drawing/2014/main" id="{E59C41D8-4F44-48C1-9BD1-A55B80A4114A}"/>
              </a:ext>
            </a:extLst>
          </p:cNvPr>
          <p:cNvSpPr txBox="1"/>
          <p:nvPr/>
        </p:nvSpPr>
        <p:spPr>
          <a:xfrm>
            <a:off x="3751571" y="2007198"/>
            <a:ext cx="3746521" cy="523220"/>
          </a:xfrm>
          <a:prstGeom prst="rect">
            <a:avLst/>
          </a:prstGeom>
          <a:noFill/>
        </p:spPr>
        <p:txBody>
          <a:bodyPr wrap="square" rtlCol="0">
            <a:spAutoFit/>
          </a:bodyPr>
          <a:lstStyle/>
          <a:p>
            <a:pPr algn="ctr"/>
            <a:r>
              <a:rPr lang="en-GB" sz="2800" spc="-50" dirty="0"/>
              <a:t>To book an appointment:</a:t>
            </a:r>
            <a:endParaRPr lang="en-GB" sz="2800" dirty="0"/>
          </a:p>
        </p:txBody>
      </p:sp>
      <p:sp>
        <p:nvSpPr>
          <p:cNvPr id="10" name="Rectangle 9">
            <a:extLst>
              <a:ext uri="{FF2B5EF4-FFF2-40B4-BE49-F238E27FC236}">
                <a16:creationId xmlns:a16="http://schemas.microsoft.com/office/drawing/2014/main" id="{0433A947-72A6-42D2-983F-BB261C314101}"/>
              </a:ext>
            </a:extLst>
          </p:cNvPr>
          <p:cNvSpPr/>
          <p:nvPr/>
        </p:nvSpPr>
        <p:spPr>
          <a:xfrm>
            <a:off x="1213919" y="4496463"/>
            <a:ext cx="3439442" cy="2200602"/>
          </a:xfrm>
          <a:prstGeom prst="rect">
            <a:avLst/>
          </a:prstGeom>
        </p:spPr>
        <p:txBody>
          <a:bodyPr wrap="square">
            <a:spAutoFit/>
          </a:bodyPr>
          <a:lstStyle/>
          <a:p>
            <a:pPr>
              <a:spcAft>
                <a:spcPts val="1000"/>
              </a:spcAft>
            </a:pPr>
            <a:r>
              <a:rPr lang="en-GB" sz="2800" dirty="0">
                <a:solidFill>
                  <a:srgbClr val="1F3864"/>
                </a:solidFill>
                <a:latin typeface="Calibri" panose="020F0502020204030204" pitchFamily="34" charset="0"/>
                <a:cs typeface="Calibri" panose="020F0502020204030204" pitchFamily="34" charset="0"/>
              </a:rPr>
              <a:t>learning@kent.ac.uk  </a:t>
            </a:r>
            <a:endParaRPr lang="en-GB" sz="2800" dirty="0">
              <a:solidFill>
                <a:srgbClr val="201F1E"/>
              </a:solidFill>
              <a:latin typeface="Calibri" panose="020F0502020204030204" pitchFamily="34" charset="0"/>
              <a:cs typeface="Calibri" panose="020F0502020204030204" pitchFamily="34" charset="0"/>
            </a:endParaRPr>
          </a:p>
          <a:p>
            <a:pPr>
              <a:spcAft>
                <a:spcPts val="1000"/>
              </a:spcAft>
            </a:pPr>
            <a:r>
              <a:rPr lang="en-GB" sz="2800" dirty="0" err="1">
                <a:solidFill>
                  <a:srgbClr val="1F3864"/>
                </a:solidFill>
                <a:latin typeface="Calibri" panose="020F0502020204030204" pitchFamily="34" charset="0"/>
                <a:cs typeface="Calibri" panose="020F0502020204030204" pitchFamily="34" charset="0"/>
              </a:rPr>
              <a:t>SLASkent</a:t>
            </a:r>
            <a:endParaRPr lang="en-GB" sz="2800" dirty="0">
              <a:solidFill>
                <a:srgbClr val="1F3864"/>
              </a:solidFill>
              <a:latin typeface="Calibri" panose="020F0502020204030204" pitchFamily="34" charset="0"/>
              <a:cs typeface="Calibri" panose="020F0502020204030204" pitchFamily="34" charset="0"/>
            </a:endParaRPr>
          </a:p>
          <a:p>
            <a:pPr>
              <a:spcAft>
                <a:spcPts val="1000"/>
              </a:spcAft>
            </a:pPr>
            <a:r>
              <a:rPr lang="en-GB" sz="2800" dirty="0" err="1">
                <a:solidFill>
                  <a:srgbClr val="1F3864"/>
                </a:solidFill>
                <a:latin typeface="Calibri" panose="020F0502020204030204" pitchFamily="34" charset="0"/>
                <a:cs typeface="Calibri" panose="020F0502020204030204" pitchFamily="34" charset="0"/>
              </a:rPr>
              <a:t>KentUniSLAS</a:t>
            </a:r>
            <a:endParaRPr lang="en-GB" sz="2800" dirty="0">
              <a:solidFill>
                <a:srgbClr val="1F3864"/>
              </a:solidFill>
              <a:latin typeface="Calibri" panose="020F0502020204030204" pitchFamily="34" charset="0"/>
              <a:cs typeface="Calibri" panose="020F0502020204030204" pitchFamily="34" charset="0"/>
            </a:endParaRPr>
          </a:p>
          <a:p>
            <a:pPr>
              <a:spcAft>
                <a:spcPts val="1000"/>
              </a:spcAft>
            </a:pPr>
            <a:r>
              <a:rPr lang="en-GB" sz="2800" dirty="0" err="1">
                <a:solidFill>
                  <a:srgbClr val="1F3864"/>
                </a:solidFill>
                <a:latin typeface="Calibri" panose="020F0502020204030204" pitchFamily="34" charset="0"/>
                <a:cs typeface="Calibri" panose="020F0502020204030204" pitchFamily="34" charset="0"/>
              </a:rPr>
              <a:t>SLASkent</a:t>
            </a:r>
            <a:endParaRPr lang="en-GB" sz="2800" b="0" i="0" dirty="0">
              <a:solidFill>
                <a:srgbClr val="201F1E"/>
              </a:solidFill>
              <a:effectLst/>
              <a:latin typeface="Calibri" panose="020F0502020204030204" pitchFamily="34" charset="0"/>
              <a:cs typeface="Calibri" panose="020F0502020204030204" pitchFamily="34" charset="0"/>
            </a:endParaRPr>
          </a:p>
        </p:txBody>
      </p:sp>
      <p:sp>
        <p:nvSpPr>
          <p:cNvPr id="21" name="Title 1">
            <a:extLst>
              <a:ext uri="{FF2B5EF4-FFF2-40B4-BE49-F238E27FC236}">
                <a16:creationId xmlns:a16="http://schemas.microsoft.com/office/drawing/2014/main" id="{92805963-4EBB-4606-AA15-4B20B70F401A}"/>
              </a:ext>
            </a:extLst>
          </p:cNvPr>
          <p:cNvSpPr>
            <a:spLocks noGrp="1"/>
          </p:cNvSpPr>
          <p:nvPr>
            <p:ph type="title"/>
          </p:nvPr>
        </p:nvSpPr>
        <p:spPr>
          <a:xfrm>
            <a:off x="612000" y="373834"/>
            <a:ext cx="3600000" cy="864000"/>
          </a:xfrm>
        </p:spPr>
        <p:txBody>
          <a:bodyPr>
            <a:noAutofit/>
          </a:bodyPr>
          <a:lstStyle/>
          <a:p>
            <a:r>
              <a:rPr lang="en-GB" b="1" dirty="0"/>
              <a:t>Get in touch…</a:t>
            </a:r>
          </a:p>
        </p:txBody>
      </p:sp>
      <p:pic>
        <p:nvPicPr>
          <p:cNvPr id="11" name="Picture 10">
            <a:extLst>
              <a:ext uri="{FF2B5EF4-FFF2-40B4-BE49-F238E27FC236}">
                <a16:creationId xmlns:a16="http://schemas.microsoft.com/office/drawing/2014/main" id="{CDC6662B-C8CB-4D4E-82B7-DF4764B5F0D2}"/>
              </a:ext>
            </a:extLst>
          </p:cNvPr>
          <p:cNvPicPr>
            <a:picLocks noChangeAspect="1"/>
          </p:cNvPicPr>
          <p:nvPr/>
        </p:nvPicPr>
        <p:blipFill>
          <a:blip r:embed="rId5"/>
          <a:stretch>
            <a:fillRect/>
          </a:stretch>
        </p:blipFill>
        <p:spPr>
          <a:xfrm>
            <a:off x="7478751" y="1507924"/>
            <a:ext cx="1493916" cy="1504219"/>
          </a:xfrm>
          <a:prstGeom prst="rect">
            <a:avLst/>
          </a:prstGeom>
        </p:spPr>
      </p:pic>
    </p:spTree>
    <p:extLst>
      <p:ext uri="{BB962C8B-B14F-4D97-AF65-F5344CB8AC3E}">
        <p14:creationId xmlns:p14="http://schemas.microsoft.com/office/powerpoint/2010/main" val="379988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23411-12EE-44B2-8140-A1D56D131F5B}"/>
              </a:ext>
            </a:extLst>
          </p:cNvPr>
          <p:cNvSpPr>
            <a:spLocks noGrp="1"/>
          </p:cNvSpPr>
          <p:nvPr>
            <p:ph sz="half" idx="1"/>
          </p:nvPr>
        </p:nvSpPr>
        <p:spPr>
          <a:xfrm>
            <a:off x="628649" y="1631065"/>
            <a:ext cx="8077605" cy="4351338"/>
          </a:xfrm>
        </p:spPr>
        <p:txBody>
          <a:bodyPr>
            <a:normAutofit/>
          </a:bodyPr>
          <a:lstStyle/>
          <a:p>
            <a:pPr marL="0" indent="0">
              <a:lnSpc>
                <a:spcPct val="100000"/>
              </a:lnSpc>
              <a:spcBef>
                <a:spcPts val="2400"/>
              </a:spcBef>
              <a:buNone/>
            </a:pPr>
            <a:r>
              <a:rPr lang="en-GB" sz="3200" dirty="0"/>
              <a:t>By the end of this session you will:</a:t>
            </a:r>
          </a:p>
          <a:p>
            <a:pPr marL="514350" indent="-514350">
              <a:lnSpc>
                <a:spcPct val="100000"/>
              </a:lnSpc>
              <a:spcBef>
                <a:spcPts val="2400"/>
              </a:spcBef>
              <a:buFont typeface="+mj-lt"/>
              <a:buAutoNum type="arabicPeriod"/>
            </a:pPr>
            <a:r>
              <a:rPr lang="en-GB" dirty="0"/>
              <a:t>Understand the importance of an introduction</a:t>
            </a:r>
          </a:p>
          <a:p>
            <a:pPr marL="514350" indent="-514350">
              <a:lnSpc>
                <a:spcPct val="100000"/>
              </a:lnSpc>
              <a:spcBef>
                <a:spcPts val="2400"/>
              </a:spcBef>
              <a:buFont typeface="+mj-lt"/>
              <a:buAutoNum type="arabicPeriod"/>
            </a:pPr>
            <a:r>
              <a:rPr lang="en-GB" dirty="0"/>
              <a:t>Recognise the key elements needed in an effective introduction</a:t>
            </a:r>
          </a:p>
          <a:p>
            <a:pPr marL="514350" indent="-514350">
              <a:lnSpc>
                <a:spcPct val="100000"/>
              </a:lnSpc>
              <a:spcBef>
                <a:spcPts val="2400"/>
              </a:spcBef>
              <a:buFont typeface="+mj-lt"/>
              <a:buAutoNum type="arabicPeriod"/>
            </a:pPr>
            <a:r>
              <a:rPr lang="en-GB" dirty="0"/>
              <a:t>Be better able to write your own introductions</a:t>
            </a:r>
          </a:p>
          <a:p>
            <a:pPr marL="357188" indent="-357188">
              <a:lnSpc>
                <a:spcPct val="100000"/>
              </a:lnSpc>
              <a:spcBef>
                <a:spcPts val="2400"/>
              </a:spcBef>
            </a:pPr>
            <a:endParaRPr lang="en-GB" dirty="0"/>
          </a:p>
        </p:txBody>
      </p:sp>
      <p:sp>
        <p:nvSpPr>
          <p:cNvPr id="12" name="Title 1">
            <a:extLst>
              <a:ext uri="{FF2B5EF4-FFF2-40B4-BE49-F238E27FC236}">
                <a16:creationId xmlns:a16="http://schemas.microsoft.com/office/drawing/2014/main" id="{40DF398C-7AB8-4B7A-BDCF-5412DE0B6E42}"/>
              </a:ext>
            </a:extLst>
          </p:cNvPr>
          <p:cNvSpPr>
            <a:spLocks noGrp="1"/>
          </p:cNvSpPr>
          <p:nvPr>
            <p:ph type="title"/>
          </p:nvPr>
        </p:nvSpPr>
        <p:spPr>
          <a:xfrm>
            <a:off x="252000" y="365125"/>
            <a:ext cx="8640000" cy="864000"/>
          </a:xfrm>
        </p:spPr>
        <p:txBody>
          <a:bodyPr>
            <a:noAutofit/>
          </a:bodyPr>
          <a:lstStyle/>
          <a:p>
            <a:pPr algn="ctr"/>
            <a:r>
              <a:rPr lang="en-GB" sz="4800" b="1" dirty="0"/>
              <a:t>Writing your introduction</a:t>
            </a:r>
          </a:p>
        </p:txBody>
      </p:sp>
    </p:spTree>
    <p:extLst>
      <p:ext uri="{BB962C8B-B14F-4D97-AF65-F5344CB8AC3E}">
        <p14:creationId xmlns:p14="http://schemas.microsoft.com/office/powerpoint/2010/main" val="4136212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20D826B3-AE14-4224-AEB8-72DD62D2AEEE}"/>
              </a:ext>
            </a:extLst>
          </p:cNvPr>
          <p:cNvSpPr>
            <a:spLocks noChangeShapeType="1"/>
          </p:cNvSpPr>
          <p:nvPr/>
        </p:nvSpPr>
        <p:spPr bwMode="auto">
          <a:xfrm>
            <a:off x="3762218" y="1740878"/>
            <a:ext cx="0" cy="4680000"/>
          </a:xfrm>
          <a:prstGeom prst="line">
            <a:avLst/>
          </a:prstGeom>
          <a:noFill/>
          <a:ln w="19050">
            <a:solidFill>
              <a:schemeClr val="accent1"/>
            </a:solidFill>
            <a:round/>
            <a:headEnd/>
            <a:tailEnd/>
          </a:ln>
        </p:spPr>
        <p:txBody>
          <a:bodyPr/>
          <a:lstStyle/>
          <a:p>
            <a:endParaRPr lang="en-GB" sz="2800"/>
          </a:p>
        </p:txBody>
      </p:sp>
      <p:sp>
        <p:nvSpPr>
          <p:cNvPr id="5" name="Line 5">
            <a:extLst>
              <a:ext uri="{FF2B5EF4-FFF2-40B4-BE49-F238E27FC236}">
                <a16:creationId xmlns:a16="http://schemas.microsoft.com/office/drawing/2014/main" id="{69ABAA7C-ED02-44A1-B7C5-9F17349988D7}"/>
              </a:ext>
            </a:extLst>
          </p:cNvPr>
          <p:cNvSpPr>
            <a:spLocks noChangeShapeType="1"/>
          </p:cNvSpPr>
          <p:nvPr/>
        </p:nvSpPr>
        <p:spPr bwMode="auto">
          <a:xfrm>
            <a:off x="3762218" y="6410971"/>
            <a:ext cx="1079500" cy="0"/>
          </a:xfrm>
          <a:prstGeom prst="line">
            <a:avLst/>
          </a:prstGeom>
          <a:noFill/>
          <a:ln w="19050">
            <a:solidFill>
              <a:schemeClr val="accent1"/>
            </a:solidFill>
            <a:round/>
            <a:headEnd/>
            <a:tailEnd/>
          </a:ln>
        </p:spPr>
        <p:txBody>
          <a:bodyPr/>
          <a:lstStyle/>
          <a:p>
            <a:endParaRPr lang="en-GB" sz="2800"/>
          </a:p>
        </p:txBody>
      </p:sp>
      <p:sp>
        <p:nvSpPr>
          <p:cNvPr id="6" name="Line 6">
            <a:extLst>
              <a:ext uri="{FF2B5EF4-FFF2-40B4-BE49-F238E27FC236}">
                <a16:creationId xmlns:a16="http://schemas.microsoft.com/office/drawing/2014/main" id="{DDAD09C6-BF89-42EE-A754-E33AB1631498}"/>
              </a:ext>
            </a:extLst>
          </p:cNvPr>
          <p:cNvSpPr>
            <a:spLocks noChangeShapeType="1"/>
          </p:cNvSpPr>
          <p:nvPr/>
        </p:nvSpPr>
        <p:spPr bwMode="auto">
          <a:xfrm>
            <a:off x="3762218" y="1740887"/>
            <a:ext cx="1079500" cy="0"/>
          </a:xfrm>
          <a:prstGeom prst="line">
            <a:avLst/>
          </a:prstGeom>
          <a:noFill/>
          <a:ln w="19050">
            <a:solidFill>
              <a:schemeClr val="accent1"/>
            </a:solidFill>
            <a:round/>
            <a:headEnd/>
            <a:tailEnd/>
          </a:ln>
        </p:spPr>
        <p:txBody>
          <a:bodyPr/>
          <a:lstStyle/>
          <a:p>
            <a:endParaRPr lang="en-GB" sz="2800"/>
          </a:p>
        </p:txBody>
      </p:sp>
      <p:sp>
        <p:nvSpPr>
          <p:cNvPr id="7" name="Line 7">
            <a:extLst>
              <a:ext uri="{FF2B5EF4-FFF2-40B4-BE49-F238E27FC236}">
                <a16:creationId xmlns:a16="http://schemas.microsoft.com/office/drawing/2014/main" id="{B276CA2D-19A0-490C-9964-B88951ACC9F2}"/>
              </a:ext>
            </a:extLst>
          </p:cNvPr>
          <p:cNvSpPr>
            <a:spLocks noChangeShapeType="1"/>
          </p:cNvSpPr>
          <p:nvPr/>
        </p:nvSpPr>
        <p:spPr bwMode="auto">
          <a:xfrm>
            <a:off x="3762218" y="2262303"/>
            <a:ext cx="1079500" cy="0"/>
          </a:xfrm>
          <a:prstGeom prst="line">
            <a:avLst/>
          </a:prstGeom>
          <a:noFill/>
          <a:ln w="19050">
            <a:solidFill>
              <a:schemeClr val="accent1"/>
            </a:solidFill>
            <a:round/>
            <a:headEnd/>
            <a:tailEnd/>
          </a:ln>
        </p:spPr>
        <p:txBody>
          <a:bodyPr/>
          <a:lstStyle/>
          <a:p>
            <a:endParaRPr lang="en-GB" sz="2800"/>
          </a:p>
        </p:txBody>
      </p:sp>
      <p:sp>
        <p:nvSpPr>
          <p:cNvPr id="8" name="Line 8">
            <a:extLst>
              <a:ext uri="{FF2B5EF4-FFF2-40B4-BE49-F238E27FC236}">
                <a16:creationId xmlns:a16="http://schemas.microsoft.com/office/drawing/2014/main" id="{D0F4447D-B3A5-4133-ACBC-3A83688384B9}"/>
              </a:ext>
            </a:extLst>
          </p:cNvPr>
          <p:cNvSpPr>
            <a:spLocks noChangeShapeType="1"/>
          </p:cNvSpPr>
          <p:nvPr/>
        </p:nvSpPr>
        <p:spPr bwMode="auto">
          <a:xfrm>
            <a:off x="3762218" y="5910210"/>
            <a:ext cx="1079500" cy="0"/>
          </a:xfrm>
          <a:prstGeom prst="line">
            <a:avLst/>
          </a:prstGeom>
          <a:noFill/>
          <a:ln w="19050">
            <a:solidFill>
              <a:schemeClr val="accent1"/>
            </a:solidFill>
            <a:round/>
            <a:headEnd/>
            <a:tailEnd/>
          </a:ln>
        </p:spPr>
        <p:txBody>
          <a:bodyPr/>
          <a:lstStyle/>
          <a:p>
            <a:endParaRPr lang="en-GB" sz="2800"/>
          </a:p>
        </p:txBody>
      </p:sp>
      <p:sp>
        <p:nvSpPr>
          <p:cNvPr id="9" name="Text Box 10">
            <a:extLst>
              <a:ext uri="{FF2B5EF4-FFF2-40B4-BE49-F238E27FC236}">
                <a16:creationId xmlns:a16="http://schemas.microsoft.com/office/drawing/2014/main" id="{5A5456DC-EF8E-4ED4-9AD7-AFDE92DC02CE}"/>
              </a:ext>
            </a:extLst>
          </p:cNvPr>
          <p:cNvSpPr txBox="1">
            <a:spLocks noChangeArrowheads="1"/>
          </p:cNvSpPr>
          <p:nvPr/>
        </p:nvSpPr>
        <p:spPr bwMode="auto">
          <a:xfrm>
            <a:off x="1608859" y="1746954"/>
            <a:ext cx="2044470" cy="523220"/>
          </a:xfrm>
          <a:prstGeom prst="rect">
            <a:avLst/>
          </a:prstGeom>
          <a:noFill/>
          <a:ln w="9525">
            <a:noFill/>
            <a:miter lim="800000"/>
            <a:headEnd/>
            <a:tailEnd/>
          </a:ln>
        </p:spPr>
        <p:txBody>
          <a:bodyPr wrap="none">
            <a:spAutoFit/>
          </a:bodyPr>
          <a:lstStyle/>
          <a:p>
            <a:r>
              <a:rPr lang="en-GB" sz="2800" b="1" dirty="0">
                <a:solidFill>
                  <a:srgbClr val="0070C0"/>
                </a:solidFill>
              </a:rPr>
              <a:t>Introduction</a:t>
            </a:r>
          </a:p>
        </p:txBody>
      </p:sp>
      <p:sp>
        <p:nvSpPr>
          <p:cNvPr id="10" name="Text Box 11">
            <a:extLst>
              <a:ext uri="{FF2B5EF4-FFF2-40B4-BE49-F238E27FC236}">
                <a16:creationId xmlns:a16="http://schemas.microsoft.com/office/drawing/2014/main" id="{560CBA00-D766-4143-AB38-7DC90969A99F}"/>
              </a:ext>
            </a:extLst>
          </p:cNvPr>
          <p:cNvSpPr txBox="1">
            <a:spLocks noChangeArrowheads="1"/>
          </p:cNvSpPr>
          <p:nvPr/>
        </p:nvSpPr>
        <p:spPr bwMode="auto">
          <a:xfrm>
            <a:off x="1610720" y="5859622"/>
            <a:ext cx="1778051" cy="523220"/>
          </a:xfrm>
          <a:prstGeom prst="rect">
            <a:avLst/>
          </a:prstGeom>
          <a:noFill/>
          <a:ln w="9525">
            <a:noFill/>
            <a:miter lim="800000"/>
            <a:headEnd/>
            <a:tailEnd/>
          </a:ln>
        </p:spPr>
        <p:txBody>
          <a:bodyPr wrap="none">
            <a:spAutoFit/>
          </a:bodyPr>
          <a:lstStyle/>
          <a:p>
            <a:r>
              <a:rPr lang="en-GB" sz="2800" dirty="0"/>
              <a:t>Conclusion</a:t>
            </a:r>
          </a:p>
        </p:txBody>
      </p:sp>
      <p:sp>
        <p:nvSpPr>
          <p:cNvPr id="11" name="Text Box 12">
            <a:extLst>
              <a:ext uri="{FF2B5EF4-FFF2-40B4-BE49-F238E27FC236}">
                <a16:creationId xmlns:a16="http://schemas.microsoft.com/office/drawing/2014/main" id="{FFAB640B-494D-4B10-940B-B2E01E4E2A7C}"/>
              </a:ext>
            </a:extLst>
          </p:cNvPr>
          <p:cNvSpPr txBox="1">
            <a:spLocks noChangeArrowheads="1"/>
          </p:cNvSpPr>
          <p:nvPr/>
        </p:nvSpPr>
        <p:spPr bwMode="auto">
          <a:xfrm>
            <a:off x="1613513" y="3819529"/>
            <a:ext cx="920445" cy="523220"/>
          </a:xfrm>
          <a:prstGeom prst="rect">
            <a:avLst/>
          </a:prstGeom>
          <a:noFill/>
          <a:ln w="9525">
            <a:noFill/>
            <a:miter lim="800000"/>
            <a:headEnd/>
            <a:tailEnd/>
          </a:ln>
        </p:spPr>
        <p:txBody>
          <a:bodyPr wrap="none">
            <a:spAutoFit/>
          </a:bodyPr>
          <a:lstStyle/>
          <a:p>
            <a:r>
              <a:rPr lang="en-GB" sz="2800" dirty="0"/>
              <a:t>Body</a:t>
            </a:r>
          </a:p>
        </p:txBody>
      </p:sp>
      <p:sp>
        <p:nvSpPr>
          <p:cNvPr id="13" name="Text Box 14">
            <a:extLst>
              <a:ext uri="{FF2B5EF4-FFF2-40B4-BE49-F238E27FC236}">
                <a16:creationId xmlns:a16="http://schemas.microsoft.com/office/drawing/2014/main" id="{274CC112-A9CC-4EE1-843A-250560AF79DB}"/>
              </a:ext>
            </a:extLst>
          </p:cNvPr>
          <p:cNvSpPr txBox="1">
            <a:spLocks noChangeArrowheads="1"/>
          </p:cNvSpPr>
          <p:nvPr/>
        </p:nvSpPr>
        <p:spPr bwMode="auto">
          <a:xfrm>
            <a:off x="3774781" y="3829135"/>
            <a:ext cx="1282723" cy="523220"/>
          </a:xfrm>
          <a:prstGeom prst="rect">
            <a:avLst/>
          </a:prstGeom>
          <a:noFill/>
          <a:ln w="9525">
            <a:noFill/>
            <a:miter lim="800000"/>
            <a:headEnd/>
            <a:tailEnd/>
          </a:ln>
        </p:spPr>
        <p:txBody>
          <a:bodyPr wrap="none">
            <a:spAutoFit/>
          </a:bodyPr>
          <a:lstStyle/>
          <a:p>
            <a:r>
              <a:rPr lang="en-GB" sz="2800" dirty="0"/>
              <a:t>80-90%</a:t>
            </a:r>
          </a:p>
        </p:txBody>
      </p:sp>
      <p:sp>
        <p:nvSpPr>
          <p:cNvPr id="14" name="Text Box 15">
            <a:extLst>
              <a:ext uri="{FF2B5EF4-FFF2-40B4-BE49-F238E27FC236}">
                <a16:creationId xmlns:a16="http://schemas.microsoft.com/office/drawing/2014/main" id="{019D8E8F-8DC9-48BC-BDB2-50DED979E021}"/>
              </a:ext>
            </a:extLst>
          </p:cNvPr>
          <p:cNvSpPr txBox="1">
            <a:spLocks noChangeArrowheads="1"/>
          </p:cNvSpPr>
          <p:nvPr/>
        </p:nvSpPr>
        <p:spPr bwMode="auto">
          <a:xfrm>
            <a:off x="3764841" y="5897658"/>
            <a:ext cx="1099981" cy="523220"/>
          </a:xfrm>
          <a:prstGeom prst="rect">
            <a:avLst/>
          </a:prstGeom>
          <a:noFill/>
          <a:ln w="9525">
            <a:noFill/>
            <a:miter lim="800000"/>
            <a:headEnd/>
            <a:tailEnd/>
          </a:ln>
        </p:spPr>
        <p:txBody>
          <a:bodyPr wrap="none">
            <a:spAutoFit/>
          </a:bodyPr>
          <a:lstStyle/>
          <a:p>
            <a:r>
              <a:rPr lang="en-GB" sz="2800" dirty="0"/>
              <a:t>5-10%</a:t>
            </a:r>
          </a:p>
        </p:txBody>
      </p:sp>
      <p:sp>
        <p:nvSpPr>
          <p:cNvPr id="15" name="Text Box 15">
            <a:extLst>
              <a:ext uri="{FF2B5EF4-FFF2-40B4-BE49-F238E27FC236}">
                <a16:creationId xmlns:a16="http://schemas.microsoft.com/office/drawing/2014/main" id="{A273A1A1-9847-4A23-8220-569065303DC5}"/>
              </a:ext>
            </a:extLst>
          </p:cNvPr>
          <p:cNvSpPr txBox="1">
            <a:spLocks noChangeArrowheads="1"/>
          </p:cNvSpPr>
          <p:nvPr/>
        </p:nvSpPr>
        <p:spPr bwMode="auto">
          <a:xfrm>
            <a:off x="3768154" y="1746420"/>
            <a:ext cx="1099981" cy="523220"/>
          </a:xfrm>
          <a:prstGeom prst="rect">
            <a:avLst/>
          </a:prstGeom>
          <a:noFill/>
          <a:ln w="9525">
            <a:noFill/>
            <a:miter lim="800000"/>
            <a:headEnd/>
            <a:tailEnd/>
          </a:ln>
        </p:spPr>
        <p:txBody>
          <a:bodyPr wrap="none">
            <a:spAutoFit/>
          </a:bodyPr>
          <a:lstStyle/>
          <a:p>
            <a:r>
              <a:rPr lang="en-GB" sz="2800" b="1" dirty="0"/>
              <a:t>5-10%</a:t>
            </a:r>
          </a:p>
        </p:txBody>
      </p:sp>
      <p:sp>
        <p:nvSpPr>
          <p:cNvPr id="12" name="Left Brace 11">
            <a:extLst>
              <a:ext uri="{FF2B5EF4-FFF2-40B4-BE49-F238E27FC236}">
                <a16:creationId xmlns:a16="http://schemas.microsoft.com/office/drawing/2014/main" id="{0FECE42C-8371-4B07-9394-3ED46F788B70}"/>
              </a:ext>
            </a:extLst>
          </p:cNvPr>
          <p:cNvSpPr/>
          <p:nvPr/>
        </p:nvSpPr>
        <p:spPr>
          <a:xfrm>
            <a:off x="1103452" y="1740878"/>
            <a:ext cx="516834" cy="4689948"/>
          </a:xfrm>
          <a:prstGeom prst="leftBrace">
            <a:avLst>
              <a:gd name="adj1" fmla="val 31410"/>
              <a:gd name="adj2" fmla="val 50000"/>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 Box 12">
            <a:extLst>
              <a:ext uri="{FF2B5EF4-FFF2-40B4-BE49-F238E27FC236}">
                <a16:creationId xmlns:a16="http://schemas.microsoft.com/office/drawing/2014/main" id="{6DAA944F-D27F-42BB-9427-EFA5B539178E}"/>
              </a:ext>
            </a:extLst>
          </p:cNvPr>
          <p:cNvSpPr txBox="1">
            <a:spLocks noChangeArrowheads="1"/>
          </p:cNvSpPr>
          <p:nvPr/>
        </p:nvSpPr>
        <p:spPr bwMode="auto">
          <a:xfrm>
            <a:off x="62225" y="3786496"/>
            <a:ext cx="968278" cy="523220"/>
          </a:xfrm>
          <a:prstGeom prst="rect">
            <a:avLst/>
          </a:prstGeom>
          <a:noFill/>
          <a:ln w="9525">
            <a:noFill/>
            <a:miter lim="800000"/>
            <a:headEnd/>
            <a:tailEnd/>
          </a:ln>
        </p:spPr>
        <p:txBody>
          <a:bodyPr wrap="none">
            <a:spAutoFit/>
          </a:bodyPr>
          <a:lstStyle/>
          <a:p>
            <a:r>
              <a:rPr lang="en-GB" sz="2800" dirty="0"/>
              <a:t>Essay</a:t>
            </a:r>
          </a:p>
        </p:txBody>
      </p:sp>
      <p:sp>
        <p:nvSpPr>
          <p:cNvPr id="17" name="Content Placeholder 3">
            <a:extLst>
              <a:ext uri="{FF2B5EF4-FFF2-40B4-BE49-F238E27FC236}">
                <a16:creationId xmlns:a16="http://schemas.microsoft.com/office/drawing/2014/main" id="{C7619B11-EF22-4434-9E99-E79074626C5F}"/>
              </a:ext>
            </a:extLst>
          </p:cNvPr>
          <p:cNvSpPr txBox="1">
            <a:spLocks/>
          </p:cNvSpPr>
          <p:nvPr/>
        </p:nvSpPr>
        <p:spPr>
          <a:xfrm>
            <a:off x="5616507" y="1545951"/>
            <a:ext cx="3527493" cy="4102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solidFill>
                  <a:srgbClr val="0070C0"/>
                </a:solidFill>
              </a:rPr>
              <a:t>Essay of 3,000 words = approximately 300 word introduction</a:t>
            </a:r>
          </a:p>
        </p:txBody>
      </p:sp>
      <p:sp>
        <p:nvSpPr>
          <p:cNvPr id="20" name="Title 1">
            <a:extLst>
              <a:ext uri="{FF2B5EF4-FFF2-40B4-BE49-F238E27FC236}">
                <a16:creationId xmlns:a16="http://schemas.microsoft.com/office/drawing/2014/main" id="{8FE7756D-840B-459F-A0A1-06B8EF7DE7B6}"/>
              </a:ext>
            </a:extLst>
          </p:cNvPr>
          <p:cNvSpPr>
            <a:spLocks noGrp="1"/>
          </p:cNvSpPr>
          <p:nvPr>
            <p:ph type="title"/>
          </p:nvPr>
        </p:nvSpPr>
        <p:spPr>
          <a:xfrm>
            <a:off x="252000" y="365125"/>
            <a:ext cx="8640000" cy="864000"/>
          </a:xfrm>
        </p:spPr>
        <p:txBody>
          <a:bodyPr>
            <a:noAutofit/>
          </a:bodyPr>
          <a:lstStyle/>
          <a:p>
            <a:pPr algn="ctr"/>
            <a:r>
              <a:rPr lang="en-GB" sz="4800" b="1" dirty="0"/>
              <a:t>Writing your introduction</a:t>
            </a:r>
          </a:p>
        </p:txBody>
      </p:sp>
      <p:sp>
        <p:nvSpPr>
          <p:cNvPr id="21" name="Left Brace 20">
            <a:extLst>
              <a:ext uri="{FF2B5EF4-FFF2-40B4-BE49-F238E27FC236}">
                <a16:creationId xmlns:a16="http://schemas.microsoft.com/office/drawing/2014/main" id="{6F1E1F71-BDDD-4DCB-A864-9A5B4D6CEA61}"/>
              </a:ext>
            </a:extLst>
          </p:cNvPr>
          <p:cNvSpPr/>
          <p:nvPr/>
        </p:nvSpPr>
        <p:spPr>
          <a:xfrm>
            <a:off x="5088563" y="1650085"/>
            <a:ext cx="516834" cy="2357707"/>
          </a:xfrm>
          <a:prstGeom prst="leftBrace">
            <a:avLst>
              <a:gd name="adj1" fmla="val 31410"/>
              <a:gd name="adj2" fmla="val 14960"/>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97913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a:extLst>
              <a:ext uri="{FF2B5EF4-FFF2-40B4-BE49-F238E27FC236}">
                <a16:creationId xmlns:a16="http://schemas.microsoft.com/office/drawing/2014/main" id="{20D826B3-AE14-4224-AEB8-72DD62D2AEEE}"/>
              </a:ext>
            </a:extLst>
          </p:cNvPr>
          <p:cNvSpPr>
            <a:spLocks noChangeShapeType="1"/>
          </p:cNvSpPr>
          <p:nvPr/>
        </p:nvSpPr>
        <p:spPr bwMode="auto">
          <a:xfrm>
            <a:off x="3762218" y="1740878"/>
            <a:ext cx="0" cy="4680000"/>
          </a:xfrm>
          <a:prstGeom prst="line">
            <a:avLst/>
          </a:prstGeom>
          <a:noFill/>
          <a:ln w="19050">
            <a:solidFill>
              <a:schemeClr val="accent1"/>
            </a:solidFill>
            <a:round/>
            <a:headEnd/>
            <a:tailEnd/>
          </a:ln>
        </p:spPr>
        <p:txBody>
          <a:bodyPr/>
          <a:lstStyle/>
          <a:p>
            <a:endParaRPr lang="en-GB" sz="2800"/>
          </a:p>
        </p:txBody>
      </p:sp>
      <p:sp>
        <p:nvSpPr>
          <p:cNvPr id="5" name="Line 5">
            <a:extLst>
              <a:ext uri="{FF2B5EF4-FFF2-40B4-BE49-F238E27FC236}">
                <a16:creationId xmlns:a16="http://schemas.microsoft.com/office/drawing/2014/main" id="{69ABAA7C-ED02-44A1-B7C5-9F17349988D7}"/>
              </a:ext>
            </a:extLst>
          </p:cNvPr>
          <p:cNvSpPr>
            <a:spLocks noChangeShapeType="1"/>
          </p:cNvSpPr>
          <p:nvPr/>
        </p:nvSpPr>
        <p:spPr bwMode="auto">
          <a:xfrm>
            <a:off x="3762218" y="6410971"/>
            <a:ext cx="1079500" cy="0"/>
          </a:xfrm>
          <a:prstGeom prst="line">
            <a:avLst/>
          </a:prstGeom>
          <a:noFill/>
          <a:ln w="19050">
            <a:solidFill>
              <a:schemeClr val="accent1"/>
            </a:solidFill>
            <a:round/>
            <a:headEnd/>
            <a:tailEnd/>
          </a:ln>
        </p:spPr>
        <p:txBody>
          <a:bodyPr/>
          <a:lstStyle/>
          <a:p>
            <a:endParaRPr lang="en-GB" sz="2800"/>
          </a:p>
        </p:txBody>
      </p:sp>
      <p:sp>
        <p:nvSpPr>
          <p:cNvPr id="6" name="Line 6">
            <a:extLst>
              <a:ext uri="{FF2B5EF4-FFF2-40B4-BE49-F238E27FC236}">
                <a16:creationId xmlns:a16="http://schemas.microsoft.com/office/drawing/2014/main" id="{DDAD09C6-BF89-42EE-A754-E33AB1631498}"/>
              </a:ext>
            </a:extLst>
          </p:cNvPr>
          <p:cNvSpPr>
            <a:spLocks noChangeShapeType="1"/>
          </p:cNvSpPr>
          <p:nvPr/>
        </p:nvSpPr>
        <p:spPr bwMode="auto">
          <a:xfrm>
            <a:off x="3762218" y="1740887"/>
            <a:ext cx="1079500" cy="0"/>
          </a:xfrm>
          <a:prstGeom prst="line">
            <a:avLst/>
          </a:prstGeom>
          <a:noFill/>
          <a:ln w="19050">
            <a:solidFill>
              <a:schemeClr val="accent1"/>
            </a:solidFill>
            <a:round/>
            <a:headEnd/>
            <a:tailEnd/>
          </a:ln>
        </p:spPr>
        <p:txBody>
          <a:bodyPr/>
          <a:lstStyle/>
          <a:p>
            <a:endParaRPr lang="en-GB" sz="2800"/>
          </a:p>
        </p:txBody>
      </p:sp>
      <p:sp>
        <p:nvSpPr>
          <p:cNvPr id="7" name="Line 7">
            <a:extLst>
              <a:ext uri="{FF2B5EF4-FFF2-40B4-BE49-F238E27FC236}">
                <a16:creationId xmlns:a16="http://schemas.microsoft.com/office/drawing/2014/main" id="{B276CA2D-19A0-490C-9964-B88951ACC9F2}"/>
              </a:ext>
            </a:extLst>
          </p:cNvPr>
          <p:cNvSpPr>
            <a:spLocks noChangeShapeType="1"/>
          </p:cNvSpPr>
          <p:nvPr/>
        </p:nvSpPr>
        <p:spPr bwMode="auto">
          <a:xfrm>
            <a:off x="3762218" y="2262303"/>
            <a:ext cx="1079500" cy="0"/>
          </a:xfrm>
          <a:prstGeom prst="line">
            <a:avLst/>
          </a:prstGeom>
          <a:noFill/>
          <a:ln w="19050">
            <a:solidFill>
              <a:schemeClr val="accent1"/>
            </a:solidFill>
            <a:round/>
            <a:headEnd/>
            <a:tailEnd/>
          </a:ln>
        </p:spPr>
        <p:txBody>
          <a:bodyPr/>
          <a:lstStyle/>
          <a:p>
            <a:endParaRPr lang="en-GB" sz="2800"/>
          </a:p>
        </p:txBody>
      </p:sp>
      <p:sp>
        <p:nvSpPr>
          <p:cNvPr id="8" name="Line 8">
            <a:extLst>
              <a:ext uri="{FF2B5EF4-FFF2-40B4-BE49-F238E27FC236}">
                <a16:creationId xmlns:a16="http://schemas.microsoft.com/office/drawing/2014/main" id="{D0F4447D-B3A5-4133-ACBC-3A83688384B9}"/>
              </a:ext>
            </a:extLst>
          </p:cNvPr>
          <p:cNvSpPr>
            <a:spLocks noChangeShapeType="1"/>
          </p:cNvSpPr>
          <p:nvPr/>
        </p:nvSpPr>
        <p:spPr bwMode="auto">
          <a:xfrm>
            <a:off x="3762218" y="5910210"/>
            <a:ext cx="1079500" cy="0"/>
          </a:xfrm>
          <a:prstGeom prst="line">
            <a:avLst/>
          </a:prstGeom>
          <a:noFill/>
          <a:ln w="19050">
            <a:solidFill>
              <a:schemeClr val="accent1"/>
            </a:solidFill>
            <a:round/>
            <a:headEnd/>
            <a:tailEnd/>
          </a:ln>
        </p:spPr>
        <p:txBody>
          <a:bodyPr/>
          <a:lstStyle/>
          <a:p>
            <a:endParaRPr lang="en-GB" sz="2800"/>
          </a:p>
        </p:txBody>
      </p:sp>
      <p:sp>
        <p:nvSpPr>
          <p:cNvPr id="9" name="Text Box 10">
            <a:extLst>
              <a:ext uri="{FF2B5EF4-FFF2-40B4-BE49-F238E27FC236}">
                <a16:creationId xmlns:a16="http://schemas.microsoft.com/office/drawing/2014/main" id="{5A5456DC-EF8E-4ED4-9AD7-AFDE92DC02CE}"/>
              </a:ext>
            </a:extLst>
          </p:cNvPr>
          <p:cNvSpPr txBox="1">
            <a:spLocks noChangeArrowheads="1"/>
          </p:cNvSpPr>
          <p:nvPr/>
        </p:nvSpPr>
        <p:spPr bwMode="auto">
          <a:xfrm>
            <a:off x="1608859" y="1746954"/>
            <a:ext cx="2044470" cy="523220"/>
          </a:xfrm>
          <a:prstGeom prst="rect">
            <a:avLst/>
          </a:prstGeom>
          <a:noFill/>
          <a:ln w="9525">
            <a:noFill/>
            <a:miter lim="800000"/>
            <a:headEnd/>
            <a:tailEnd/>
          </a:ln>
        </p:spPr>
        <p:txBody>
          <a:bodyPr wrap="none">
            <a:spAutoFit/>
          </a:bodyPr>
          <a:lstStyle/>
          <a:p>
            <a:r>
              <a:rPr lang="en-GB" sz="2800" b="1" dirty="0">
                <a:solidFill>
                  <a:srgbClr val="0070C0"/>
                </a:solidFill>
              </a:rPr>
              <a:t>Introduction</a:t>
            </a:r>
          </a:p>
        </p:txBody>
      </p:sp>
      <p:sp>
        <p:nvSpPr>
          <p:cNvPr id="10" name="Text Box 11">
            <a:extLst>
              <a:ext uri="{FF2B5EF4-FFF2-40B4-BE49-F238E27FC236}">
                <a16:creationId xmlns:a16="http://schemas.microsoft.com/office/drawing/2014/main" id="{560CBA00-D766-4143-AB38-7DC90969A99F}"/>
              </a:ext>
            </a:extLst>
          </p:cNvPr>
          <p:cNvSpPr txBox="1">
            <a:spLocks noChangeArrowheads="1"/>
          </p:cNvSpPr>
          <p:nvPr/>
        </p:nvSpPr>
        <p:spPr bwMode="auto">
          <a:xfrm>
            <a:off x="1610720" y="5859622"/>
            <a:ext cx="1778051" cy="523220"/>
          </a:xfrm>
          <a:prstGeom prst="rect">
            <a:avLst/>
          </a:prstGeom>
          <a:noFill/>
          <a:ln w="9525">
            <a:noFill/>
            <a:miter lim="800000"/>
            <a:headEnd/>
            <a:tailEnd/>
          </a:ln>
        </p:spPr>
        <p:txBody>
          <a:bodyPr wrap="none">
            <a:spAutoFit/>
          </a:bodyPr>
          <a:lstStyle/>
          <a:p>
            <a:r>
              <a:rPr lang="en-GB" sz="2800" dirty="0"/>
              <a:t>Conclusion</a:t>
            </a:r>
          </a:p>
        </p:txBody>
      </p:sp>
      <p:sp>
        <p:nvSpPr>
          <p:cNvPr id="11" name="Text Box 12">
            <a:extLst>
              <a:ext uri="{FF2B5EF4-FFF2-40B4-BE49-F238E27FC236}">
                <a16:creationId xmlns:a16="http://schemas.microsoft.com/office/drawing/2014/main" id="{FFAB640B-494D-4B10-940B-B2E01E4E2A7C}"/>
              </a:ext>
            </a:extLst>
          </p:cNvPr>
          <p:cNvSpPr txBox="1">
            <a:spLocks noChangeArrowheads="1"/>
          </p:cNvSpPr>
          <p:nvPr/>
        </p:nvSpPr>
        <p:spPr bwMode="auto">
          <a:xfrm>
            <a:off x="1613513" y="3819529"/>
            <a:ext cx="920445" cy="523220"/>
          </a:xfrm>
          <a:prstGeom prst="rect">
            <a:avLst/>
          </a:prstGeom>
          <a:noFill/>
          <a:ln w="9525">
            <a:noFill/>
            <a:miter lim="800000"/>
            <a:headEnd/>
            <a:tailEnd/>
          </a:ln>
        </p:spPr>
        <p:txBody>
          <a:bodyPr wrap="none">
            <a:spAutoFit/>
          </a:bodyPr>
          <a:lstStyle/>
          <a:p>
            <a:r>
              <a:rPr lang="en-GB" sz="2800" dirty="0"/>
              <a:t>Body</a:t>
            </a:r>
          </a:p>
        </p:txBody>
      </p:sp>
      <p:sp>
        <p:nvSpPr>
          <p:cNvPr id="13" name="Text Box 14">
            <a:extLst>
              <a:ext uri="{FF2B5EF4-FFF2-40B4-BE49-F238E27FC236}">
                <a16:creationId xmlns:a16="http://schemas.microsoft.com/office/drawing/2014/main" id="{274CC112-A9CC-4EE1-843A-250560AF79DB}"/>
              </a:ext>
            </a:extLst>
          </p:cNvPr>
          <p:cNvSpPr txBox="1">
            <a:spLocks noChangeArrowheads="1"/>
          </p:cNvSpPr>
          <p:nvPr/>
        </p:nvSpPr>
        <p:spPr bwMode="auto">
          <a:xfrm>
            <a:off x="3774781" y="3829135"/>
            <a:ext cx="1282723" cy="523220"/>
          </a:xfrm>
          <a:prstGeom prst="rect">
            <a:avLst/>
          </a:prstGeom>
          <a:noFill/>
          <a:ln w="9525">
            <a:noFill/>
            <a:miter lim="800000"/>
            <a:headEnd/>
            <a:tailEnd/>
          </a:ln>
        </p:spPr>
        <p:txBody>
          <a:bodyPr wrap="none">
            <a:spAutoFit/>
          </a:bodyPr>
          <a:lstStyle/>
          <a:p>
            <a:r>
              <a:rPr lang="en-GB" sz="2800" dirty="0"/>
              <a:t>80-90%</a:t>
            </a:r>
          </a:p>
        </p:txBody>
      </p:sp>
      <p:sp>
        <p:nvSpPr>
          <p:cNvPr id="14" name="Text Box 15">
            <a:extLst>
              <a:ext uri="{FF2B5EF4-FFF2-40B4-BE49-F238E27FC236}">
                <a16:creationId xmlns:a16="http://schemas.microsoft.com/office/drawing/2014/main" id="{019D8E8F-8DC9-48BC-BDB2-50DED979E021}"/>
              </a:ext>
            </a:extLst>
          </p:cNvPr>
          <p:cNvSpPr txBox="1">
            <a:spLocks noChangeArrowheads="1"/>
          </p:cNvSpPr>
          <p:nvPr/>
        </p:nvSpPr>
        <p:spPr bwMode="auto">
          <a:xfrm>
            <a:off x="3764841" y="5897658"/>
            <a:ext cx="1099981" cy="523220"/>
          </a:xfrm>
          <a:prstGeom prst="rect">
            <a:avLst/>
          </a:prstGeom>
          <a:noFill/>
          <a:ln w="9525">
            <a:noFill/>
            <a:miter lim="800000"/>
            <a:headEnd/>
            <a:tailEnd/>
          </a:ln>
        </p:spPr>
        <p:txBody>
          <a:bodyPr wrap="none">
            <a:spAutoFit/>
          </a:bodyPr>
          <a:lstStyle/>
          <a:p>
            <a:r>
              <a:rPr lang="en-GB" sz="2800" dirty="0"/>
              <a:t>5-10%</a:t>
            </a:r>
          </a:p>
        </p:txBody>
      </p:sp>
      <p:sp>
        <p:nvSpPr>
          <p:cNvPr id="15" name="Text Box 15">
            <a:extLst>
              <a:ext uri="{FF2B5EF4-FFF2-40B4-BE49-F238E27FC236}">
                <a16:creationId xmlns:a16="http://schemas.microsoft.com/office/drawing/2014/main" id="{A273A1A1-9847-4A23-8220-569065303DC5}"/>
              </a:ext>
            </a:extLst>
          </p:cNvPr>
          <p:cNvSpPr txBox="1">
            <a:spLocks noChangeArrowheads="1"/>
          </p:cNvSpPr>
          <p:nvPr/>
        </p:nvSpPr>
        <p:spPr bwMode="auto">
          <a:xfrm>
            <a:off x="3768154" y="1746420"/>
            <a:ext cx="1099981" cy="523220"/>
          </a:xfrm>
          <a:prstGeom prst="rect">
            <a:avLst/>
          </a:prstGeom>
          <a:noFill/>
          <a:ln w="9525">
            <a:noFill/>
            <a:miter lim="800000"/>
            <a:headEnd/>
            <a:tailEnd/>
          </a:ln>
        </p:spPr>
        <p:txBody>
          <a:bodyPr wrap="none">
            <a:spAutoFit/>
          </a:bodyPr>
          <a:lstStyle/>
          <a:p>
            <a:r>
              <a:rPr lang="en-GB" sz="2800" b="1" dirty="0"/>
              <a:t>5-10%</a:t>
            </a:r>
          </a:p>
        </p:txBody>
      </p:sp>
      <p:sp>
        <p:nvSpPr>
          <p:cNvPr id="12" name="Left Brace 11">
            <a:extLst>
              <a:ext uri="{FF2B5EF4-FFF2-40B4-BE49-F238E27FC236}">
                <a16:creationId xmlns:a16="http://schemas.microsoft.com/office/drawing/2014/main" id="{0FECE42C-8371-4B07-9394-3ED46F788B70}"/>
              </a:ext>
            </a:extLst>
          </p:cNvPr>
          <p:cNvSpPr/>
          <p:nvPr/>
        </p:nvSpPr>
        <p:spPr>
          <a:xfrm>
            <a:off x="1103452" y="1740878"/>
            <a:ext cx="516834" cy="4689948"/>
          </a:xfrm>
          <a:prstGeom prst="leftBrace">
            <a:avLst>
              <a:gd name="adj1" fmla="val 31410"/>
              <a:gd name="adj2" fmla="val 50000"/>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 Box 12">
            <a:extLst>
              <a:ext uri="{FF2B5EF4-FFF2-40B4-BE49-F238E27FC236}">
                <a16:creationId xmlns:a16="http://schemas.microsoft.com/office/drawing/2014/main" id="{6DAA944F-D27F-42BB-9427-EFA5B539178E}"/>
              </a:ext>
            </a:extLst>
          </p:cNvPr>
          <p:cNvSpPr txBox="1">
            <a:spLocks noChangeArrowheads="1"/>
          </p:cNvSpPr>
          <p:nvPr/>
        </p:nvSpPr>
        <p:spPr bwMode="auto">
          <a:xfrm>
            <a:off x="62225" y="3786496"/>
            <a:ext cx="968278" cy="523220"/>
          </a:xfrm>
          <a:prstGeom prst="rect">
            <a:avLst/>
          </a:prstGeom>
          <a:noFill/>
          <a:ln w="9525">
            <a:noFill/>
            <a:miter lim="800000"/>
            <a:headEnd/>
            <a:tailEnd/>
          </a:ln>
        </p:spPr>
        <p:txBody>
          <a:bodyPr wrap="none">
            <a:spAutoFit/>
          </a:bodyPr>
          <a:lstStyle/>
          <a:p>
            <a:r>
              <a:rPr lang="en-GB" sz="2800" dirty="0"/>
              <a:t>Essay</a:t>
            </a:r>
          </a:p>
        </p:txBody>
      </p:sp>
      <p:sp>
        <p:nvSpPr>
          <p:cNvPr id="17" name="Content Placeholder 3">
            <a:extLst>
              <a:ext uri="{FF2B5EF4-FFF2-40B4-BE49-F238E27FC236}">
                <a16:creationId xmlns:a16="http://schemas.microsoft.com/office/drawing/2014/main" id="{C7619B11-EF22-4434-9E99-E79074626C5F}"/>
              </a:ext>
            </a:extLst>
          </p:cNvPr>
          <p:cNvSpPr txBox="1">
            <a:spLocks/>
          </p:cNvSpPr>
          <p:nvPr/>
        </p:nvSpPr>
        <p:spPr>
          <a:xfrm>
            <a:off x="5616507" y="1545951"/>
            <a:ext cx="3527493" cy="41024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rgbClr val="0070C0"/>
                </a:solidFill>
              </a:rPr>
              <a:t>The ‘hook’</a:t>
            </a:r>
          </a:p>
          <a:p>
            <a:r>
              <a:rPr lang="en-GB" dirty="0">
                <a:solidFill>
                  <a:srgbClr val="0070C0"/>
                </a:solidFill>
              </a:rPr>
              <a:t>Context</a:t>
            </a:r>
          </a:p>
          <a:p>
            <a:r>
              <a:rPr lang="en-GB" dirty="0">
                <a:solidFill>
                  <a:srgbClr val="0070C0"/>
                </a:solidFill>
              </a:rPr>
              <a:t>Problematising</a:t>
            </a:r>
          </a:p>
          <a:p>
            <a:r>
              <a:rPr lang="en-GB" dirty="0">
                <a:solidFill>
                  <a:srgbClr val="0070C0"/>
                </a:solidFill>
              </a:rPr>
              <a:t>Definition/s</a:t>
            </a:r>
          </a:p>
          <a:p>
            <a:r>
              <a:rPr lang="en-GB" dirty="0">
                <a:solidFill>
                  <a:srgbClr val="0070C0"/>
                </a:solidFill>
              </a:rPr>
              <a:t>Plan</a:t>
            </a:r>
          </a:p>
          <a:p>
            <a:pPr marL="0" indent="0">
              <a:buNone/>
            </a:pPr>
            <a:endParaRPr lang="en-GB" dirty="0"/>
          </a:p>
          <a:p>
            <a:pPr marL="0" indent="0">
              <a:buNone/>
            </a:pPr>
            <a:r>
              <a:rPr lang="en-GB" sz="2400" dirty="0"/>
              <a:t>Note:</a:t>
            </a:r>
          </a:p>
          <a:p>
            <a:pPr marL="0" indent="0">
              <a:buNone/>
            </a:pPr>
            <a:r>
              <a:rPr lang="en-GB" sz="2400" dirty="0"/>
              <a:t>Essay of 3,000 words = approximately 300 word introduction</a:t>
            </a:r>
          </a:p>
        </p:txBody>
      </p:sp>
      <p:sp>
        <p:nvSpPr>
          <p:cNvPr id="20" name="Title 1">
            <a:extLst>
              <a:ext uri="{FF2B5EF4-FFF2-40B4-BE49-F238E27FC236}">
                <a16:creationId xmlns:a16="http://schemas.microsoft.com/office/drawing/2014/main" id="{8FE7756D-840B-459F-A0A1-06B8EF7DE7B6}"/>
              </a:ext>
            </a:extLst>
          </p:cNvPr>
          <p:cNvSpPr>
            <a:spLocks noGrp="1"/>
          </p:cNvSpPr>
          <p:nvPr>
            <p:ph type="title"/>
          </p:nvPr>
        </p:nvSpPr>
        <p:spPr>
          <a:xfrm>
            <a:off x="252000" y="365125"/>
            <a:ext cx="8640000" cy="864000"/>
          </a:xfrm>
        </p:spPr>
        <p:txBody>
          <a:bodyPr>
            <a:noAutofit/>
          </a:bodyPr>
          <a:lstStyle/>
          <a:p>
            <a:pPr algn="ctr"/>
            <a:r>
              <a:rPr lang="en-GB" sz="4800" b="1" dirty="0"/>
              <a:t>Writing your introduction</a:t>
            </a:r>
          </a:p>
        </p:txBody>
      </p:sp>
      <p:sp>
        <p:nvSpPr>
          <p:cNvPr id="21" name="Left Brace 20">
            <a:extLst>
              <a:ext uri="{FF2B5EF4-FFF2-40B4-BE49-F238E27FC236}">
                <a16:creationId xmlns:a16="http://schemas.microsoft.com/office/drawing/2014/main" id="{6F1E1F71-BDDD-4DCB-A864-9A5B4D6CEA61}"/>
              </a:ext>
            </a:extLst>
          </p:cNvPr>
          <p:cNvSpPr/>
          <p:nvPr/>
        </p:nvSpPr>
        <p:spPr>
          <a:xfrm>
            <a:off x="5088563" y="1650085"/>
            <a:ext cx="516834" cy="2357707"/>
          </a:xfrm>
          <a:prstGeom prst="leftBrace">
            <a:avLst>
              <a:gd name="adj1" fmla="val 31410"/>
              <a:gd name="adj2" fmla="val 14960"/>
            </a:avLst>
          </a:prstGeom>
          <a:ln w="19050">
            <a:solidFill>
              <a:schemeClr val="accent6">
                <a:lumMod val="75000"/>
              </a:schemeClr>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812172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23411-12EE-44B2-8140-A1D56D131F5B}"/>
              </a:ext>
            </a:extLst>
          </p:cNvPr>
          <p:cNvSpPr>
            <a:spLocks noGrp="1"/>
          </p:cNvSpPr>
          <p:nvPr>
            <p:ph sz="half" idx="1"/>
          </p:nvPr>
        </p:nvSpPr>
        <p:spPr>
          <a:xfrm>
            <a:off x="340467" y="4572003"/>
            <a:ext cx="8512621" cy="2052539"/>
          </a:xfrm>
          <a:solidFill>
            <a:srgbClr val="FFFEEF"/>
          </a:solidFill>
          <a:ln w="19050">
            <a:solidFill>
              <a:schemeClr val="tx1">
                <a:lumMod val="50000"/>
                <a:lumOff val="50000"/>
              </a:schemeClr>
            </a:solidFill>
          </a:ln>
        </p:spPr>
        <p:txBody>
          <a:bodyPr>
            <a:noAutofit/>
          </a:bodyPr>
          <a:lstStyle/>
          <a:p>
            <a:pPr marL="0" indent="0">
              <a:buNone/>
            </a:pPr>
            <a:r>
              <a:rPr lang="en-GB" dirty="0"/>
              <a:t>Example</a:t>
            </a:r>
          </a:p>
          <a:p>
            <a:pPr marL="0" indent="0">
              <a:buNone/>
            </a:pPr>
            <a:r>
              <a:rPr lang="en-GB" dirty="0">
                <a:latin typeface="+mj-lt"/>
              </a:rPr>
              <a:t>‘Since essay-based assignments are set by lecturers in the Arts and Social Sciences 75% of the time, it is of vital importance that students learn how to write good essays.’</a:t>
            </a:r>
            <a:endParaRPr lang="en-GB" dirty="0"/>
          </a:p>
        </p:txBody>
      </p:sp>
      <p:sp>
        <p:nvSpPr>
          <p:cNvPr id="4" name="Content Placeholder 3">
            <a:extLst>
              <a:ext uri="{FF2B5EF4-FFF2-40B4-BE49-F238E27FC236}">
                <a16:creationId xmlns:a16="http://schemas.microsoft.com/office/drawing/2014/main" id="{570928A2-918E-4298-A2FE-24E02A3B975D}"/>
              </a:ext>
            </a:extLst>
          </p:cNvPr>
          <p:cNvSpPr>
            <a:spLocks noGrp="1"/>
          </p:cNvSpPr>
          <p:nvPr>
            <p:ph sz="half" idx="2"/>
          </p:nvPr>
        </p:nvSpPr>
        <p:spPr>
          <a:xfrm>
            <a:off x="651753" y="2253641"/>
            <a:ext cx="8015591" cy="4351338"/>
          </a:xfrm>
        </p:spPr>
        <p:txBody>
          <a:bodyPr/>
          <a:lstStyle/>
          <a:p>
            <a:pPr marL="514350" indent="-514350">
              <a:lnSpc>
                <a:spcPct val="100000"/>
              </a:lnSpc>
              <a:spcBef>
                <a:spcPts val="0"/>
              </a:spcBef>
              <a:spcAft>
                <a:spcPts val="2400"/>
              </a:spcAft>
              <a:buFont typeface="+mj-lt"/>
              <a:buAutoNum type="arabicPeriod"/>
            </a:pPr>
            <a:r>
              <a:rPr lang="en-GB" dirty="0"/>
              <a:t>Why is the question important in a wider context?</a:t>
            </a:r>
          </a:p>
          <a:p>
            <a:pPr marL="514350" indent="-514350">
              <a:lnSpc>
                <a:spcPct val="100000"/>
              </a:lnSpc>
              <a:spcBef>
                <a:spcPts val="0"/>
              </a:spcBef>
              <a:spcAft>
                <a:spcPts val="2400"/>
              </a:spcAft>
              <a:buFont typeface="+mj-lt"/>
              <a:buAutoNum type="arabicPeriod"/>
            </a:pPr>
            <a:r>
              <a:rPr lang="en-GB" dirty="0"/>
              <a:t>Why is the question important within the module?</a:t>
            </a:r>
          </a:p>
        </p:txBody>
      </p:sp>
      <p:sp>
        <p:nvSpPr>
          <p:cNvPr id="10" name="TextBox 9">
            <a:extLst>
              <a:ext uri="{FF2B5EF4-FFF2-40B4-BE49-F238E27FC236}">
                <a16:creationId xmlns:a16="http://schemas.microsoft.com/office/drawing/2014/main" id="{F412E5F0-A3CE-4A43-B42B-2FA222DB754B}"/>
              </a:ext>
            </a:extLst>
          </p:cNvPr>
          <p:cNvSpPr txBox="1"/>
          <p:nvPr/>
        </p:nvSpPr>
        <p:spPr>
          <a:xfrm>
            <a:off x="301555" y="1314185"/>
            <a:ext cx="8512621" cy="584775"/>
          </a:xfrm>
          <a:prstGeom prst="rect">
            <a:avLst/>
          </a:prstGeom>
          <a:noFill/>
        </p:spPr>
        <p:txBody>
          <a:bodyPr wrap="square">
            <a:spAutoFit/>
          </a:bodyPr>
          <a:lstStyle/>
          <a:p>
            <a:r>
              <a:rPr lang="en-GB" sz="3200" dirty="0"/>
              <a:t>Why the topic is interesting, important or relevant</a:t>
            </a:r>
          </a:p>
        </p:txBody>
      </p:sp>
      <p:sp>
        <p:nvSpPr>
          <p:cNvPr id="11" name="Title 1">
            <a:extLst>
              <a:ext uri="{FF2B5EF4-FFF2-40B4-BE49-F238E27FC236}">
                <a16:creationId xmlns:a16="http://schemas.microsoft.com/office/drawing/2014/main" id="{ACB9756B-CF9E-4F6F-8F6D-D9E24F88D65B}"/>
              </a:ext>
            </a:extLst>
          </p:cNvPr>
          <p:cNvSpPr txBox="1">
            <a:spLocks/>
          </p:cNvSpPr>
          <p:nvPr/>
        </p:nvSpPr>
        <p:spPr>
          <a:xfrm>
            <a:off x="252000" y="365125"/>
            <a:ext cx="8640000"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t>The ‘hook’</a:t>
            </a:r>
          </a:p>
        </p:txBody>
      </p:sp>
    </p:spTree>
    <p:extLst>
      <p:ext uri="{BB962C8B-B14F-4D97-AF65-F5344CB8AC3E}">
        <p14:creationId xmlns:p14="http://schemas.microsoft.com/office/powerpoint/2010/main" val="2558072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23411-12EE-44B2-8140-A1D56D131F5B}"/>
              </a:ext>
            </a:extLst>
          </p:cNvPr>
          <p:cNvSpPr>
            <a:spLocks noGrp="1"/>
          </p:cNvSpPr>
          <p:nvPr>
            <p:ph sz="half" idx="1"/>
          </p:nvPr>
        </p:nvSpPr>
        <p:spPr>
          <a:xfrm>
            <a:off x="340467" y="4348266"/>
            <a:ext cx="8512621" cy="2344367"/>
          </a:xfrm>
          <a:solidFill>
            <a:srgbClr val="FFFEEF"/>
          </a:solidFill>
          <a:ln w="19050">
            <a:solidFill>
              <a:schemeClr val="tx1">
                <a:lumMod val="50000"/>
                <a:lumOff val="50000"/>
              </a:schemeClr>
            </a:solidFill>
          </a:ln>
        </p:spPr>
        <p:txBody>
          <a:bodyPr>
            <a:noAutofit/>
          </a:bodyPr>
          <a:lstStyle/>
          <a:p>
            <a:pPr marL="0" indent="0">
              <a:buNone/>
            </a:pPr>
            <a:r>
              <a:rPr lang="en-GB" dirty="0"/>
              <a:t>Example</a:t>
            </a:r>
          </a:p>
          <a:p>
            <a:pPr marL="0" indent="0">
              <a:buNone/>
            </a:pPr>
            <a:r>
              <a:rPr lang="en-GB" dirty="0">
                <a:latin typeface="+mj-lt"/>
              </a:rPr>
              <a:t>‘Essays have been used to test students’ knowledge for thousands of years (</a:t>
            </a:r>
            <a:r>
              <a:rPr lang="en-GB" dirty="0" err="1">
                <a:latin typeface="+mj-lt"/>
              </a:rPr>
              <a:t>Greetham</a:t>
            </a:r>
            <a:r>
              <a:rPr lang="en-GB" dirty="0">
                <a:latin typeface="+mj-lt"/>
              </a:rPr>
              <a:t>, 2008); on average, a graduate will write 150 during their entire educational career (Macmillan, 2016).’</a:t>
            </a:r>
            <a:endParaRPr lang="en-GB" dirty="0"/>
          </a:p>
        </p:txBody>
      </p:sp>
      <p:sp>
        <p:nvSpPr>
          <p:cNvPr id="4" name="Content Placeholder 3">
            <a:extLst>
              <a:ext uri="{FF2B5EF4-FFF2-40B4-BE49-F238E27FC236}">
                <a16:creationId xmlns:a16="http://schemas.microsoft.com/office/drawing/2014/main" id="{570928A2-918E-4298-A2FE-24E02A3B975D}"/>
              </a:ext>
            </a:extLst>
          </p:cNvPr>
          <p:cNvSpPr>
            <a:spLocks noGrp="1"/>
          </p:cNvSpPr>
          <p:nvPr>
            <p:ph sz="half" idx="2"/>
          </p:nvPr>
        </p:nvSpPr>
        <p:spPr>
          <a:xfrm>
            <a:off x="651753" y="2253641"/>
            <a:ext cx="8015591" cy="4351338"/>
          </a:xfrm>
        </p:spPr>
        <p:txBody>
          <a:bodyPr/>
          <a:lstStyle/>
          <a:p>
            <a:pPr marL="514350" indent="-514350">
              <a:lnSpc>
                <a:spcPct val="100000"/>
              </a:lnSpc>
              <a:spcBef>
                <a:spcPts val="0"/>
              </a:spcBef>
              <a:spcAft>
                <a:spcPts val="2400"/>
              </a:spcAft>
              <a:buFont typeface="+mj-lt"/>
              <a:buAutoNum type="arabicPeriod"/>
            </a:pPr>
            <a:r>
              <a:rPr lang="en-GB" dirty="0"/>
              <a:t>Facts and figures</a:t>
            </a:r>
          </a:p>
          <a:p>
            <a:pPr marL="514350" indent="-514350">
              <a:lnSpc>
                <a:spcPct val="100000"/>
              </a:lnSpc>
              <a:spcBef>
                <a:spcPts val="0"/>
              </a:spcBef>
              <a:spcAft>
                <a:spcPts val="2400"/>
              </a:spcAft>
              <a:buFont typeface="+mj-lt"/>
              <a:buAutoNum type="arabicPeriod"/>
            </a:pPr>
            <a:r>
              <a:rPr lang="en-GB" dirty="0"/>
              <a:t>Opinions</a:t>
            </a:r>
          </a:p>
          <a:p>
            <a:pPr marL="514350" indent="-514350">
              <a:lnSpc>
                <a:spcPct val="100000"/>
              </a:lnSpc>
              <a:spcBef>
                <a:spcPts val="0"/>
              </a:spcBef>
              <a:spcAft>
                <a:spcPts val="2400"/>
              </a:spcAft>
              <a:buFont typeface="+mj-lt"/>
              <a:buAutoNum type="arabicPeriod"/>
            </a:pPr>
            <a:r>
              <a:rPr lang="en-GB" dirty="0"/>
              <a:t>History of topic</a:t>
            </a:r>
          </a:p>
        </p:txBody>
      </p:sp>
      <p:sp>
        <p:nvSpPr>
          <p:cNvPr id="10" name="TextBox 9">
            <a:extLst>
              <a:ext uri="{FF2B5EF4-FFF2-40B4-BE49-F238E27FC236}">
                <a16:creationId xmlns:a16="http://schemas.microsoft.com/office/drawing/2014/main" id="{F412E5F0-A3CE-4A43-B42B-2FA222DB754B}"/>
              </a:ext>
            </a:extLst>
          </p:cNvPr>
          <p:cNvSpPr txBox="1"/>
          <p:nvPr/>
        </p:nvSpPr>
        <p:spPr>
          <a:xfrm>
            <a:off x="301555" y="1314185"/>
            <a:ext cx="8512621" cy="584775"/>
          </a:xfrm>
          <a:prstGeom prst="rect">
            <a:avLst/>
          </a:prstGeom>
          <a:noFill/>
        </p:spPr>
        <p:txBody>
          <a:bodyPr wrap="square">
            <a:spAutoFit/>
          </a:bodyPr>
          <a:lstStyle/>
          <a:p>
            <a:r>
              <a:rPr lang="en-GB" sz="3200" dirty="0"/>
              <a:t>Present relevant background information</a:t>
            </a:r>
          </a:p>
        </p:txBody>
      </p:sp>
      <p:sp>
        <p:nvSpPr>
          <p:cNvPr id="11" name="Title 1">
            <a:extLst>
              <a:ext uri="{FF2B5EF4-FFF2-40B4-BE49-F238E27FC236}">
                <a16:creationId xmlns:a16="http://schemas.microsoft.com/office/drawing/2014/main" id="{ACB9756B-CF9E-4F6F-8F6D-D9E24F88D65B}"/>
              </a:ext>
            </a:extLst>
          </p:cNvPr>
          <p:cNvSpPr txBox="1">
            <a:spLocks/>
          </p:cNvSpPr>
          <p:nvPr/>
        </p:nvSpPr>
        <p:spPr>
          <a:xfrm>
            <a:off x="252000" y="365125"/>
            <a:ext cx="8640000"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t>Context</a:t>
            </a:r>
          </a:p>
        </p:txBody>
      </p:sp>
    </p:spTree>
    <p:extLst>
      <p:ext uri="{BB962C8B-B14F-4D97-AF65-F5344CB8AC3E}">
        <p14:creationId xmlns:p14="http://schemas.microsoft.com/office/powerpoint/2010/main" val="2942669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23411-12EE-44B2-8140-A1D56D131F5B}"/>
              </a:ext>
            </a:extLst>
          </p:cNvPr>
          <p:cNvSpPr>
            <a:spLocks noGrp="1"/>
          </p:cNvSpPr>
          <p:nvPr>
            <p:ph sz="half" idx="1"/>
          </p:nvPr>
        </p:nvSpPr>
        <p:spPr>
          <a:xfrm>
            <a:off x="340467" y="4698462"/>
            <a:ext cx="8512621" cy="1614790"/>
          </a:xfrm>
          <a:solidFill>
            <a:srgbClr val="FFFEEF"/>
          </a:solidFill>
          <a:ln w="19050">
            <a:solidFill>
              <a:schemeClr val="tx1">
                <a:lumMod val="50000"/>
                <a:lumOff val="50000"/>
              </a:schemeClr>
            </a:solidFill>
          </a:ln>
        </p:spPr>
        <p:txBody>
          <a:bodyPr>
            <a:noAutofit/>
          </a:bodyPr>
          <a:lstStyle/>
          <a:p>
            <a:pPr marL="0" indent="0">
              <a:buNone/>
            </a:pPr>
            <a:r>
              <a:rPr lang="en-GB" dirty="0"/>
              <a:t>Example</a:t>
            </a:r>
          </a:p>
          <a:p>
            <a:pPr marL="0" indent="0">
              <a:buNone/>
            </a:pPr>
            <a:r>
              <a:rPr lang="en-GB" dirty="0">
                <a:latin typeface="+mj-lt"/>
              </a:rPr>
              <a:t>‘However, essay writing is an art not a science, so opinions on the essential elements of an excellent essay vary.’</a:t>
            </a:r>
            <a:endParaRPr lang="en-GB" dirty="0"/>
          </a:p>
        </p:txBody>
      </p:sp>
      <p:sp>
        <p:nvSpPr>
          <p:cNvPr id="4" name="Content Placeholder 3">
            <a:extLst>
              <a:ext uri="{FF2B5EF4-FFF2-40B4-BE49-F238E27FC236}">
                <a16:creationId xmlns:a16="http://schemas.microsoft.com/office/drawing/2014/main" id="{570928A2-918E-4298-A2FE-24E02A3B975D}"/>
              </a:ext>
            </a:extLst>
          </p:cNvPr>
          <p:cNvSpPr>
            <a:spLocks noGrp="1"/>
          </p:cNvSpPr>
          <p:nvPr>
            <p:ph sz="half" idx="2"/>
          </p:nvPr>
        </p:nvSpPr>
        <p:spPr>
          <a:xfrm>
            <a:off x="651753" y="2253641"/>
            <a:ext cx="8015591" cy="4351338"/>
          </a:xfrm>
        </p:spPr>
        <p:txBody>
          <a:bodyPr/>
          <a:lstStyle/>
          <a:p>
            <a:pPr marL="514350" indent="-514350">
              <a:lnSpc>
                <a:spcPct val="100000"/>
              </a:lnSpc>
              <a:spcBef>
                <a:spcPts val="0"/>
              </a:spcBef>
              <a:spcAft>
                <a:spcPts val="2400"/>
              </a:spcAft>
              <a:buFont typeface="+mj-lt"/>
              <a:buAutoNum type="arabicPeriod"/>
            </a:pPr>
            <a:r>
              <a:rPr lang="en-GB" dirty="0"/>
              <a:t>Why is it being asked?</a:t>
            </a:r>
          </a:p>
          <a:p>
            <a:pPr marL="514350" indent="-514350">
              <a:lnSpc>
                <a:spcPct val="100000"/>
              </a:lnSpc>
              <a:spcBef>
                <a:spcPts val="0"/>
              </a:spcBef>
              <a:spcAft>
                <a:spcPts val="2400"/>
              </a:spcAft>
              <a:buFont typeface="+mj-lt"/>
              <a:buAutoNum type="arabicPeriod"/>
            </a:pPr>
            <a:r>
              <a:rPr lang="en-GB" dirty="0"/>
              <a:t>Are there different perspectives on the question?</a:t>
            </a:r>
          </a:p>
          <a:p>
            <a:pPr marL="514350" indent="-514350">
              <a:lnSpc>
                <a:spcPct val="100000"/>
              </a:lnSpc>
              <a:spcBef>
                <a:spcPts val="0"/>
              </a:spcBef>
              <a:spcAft>
                <a:spcPts val="2400"/>
              </a:spcAft>
              <a:buFont typeface="+mj-lt"/>
              <a:buAutoNum type="arabicPeriod"/>
            </a:pPr>
            <a:r>
              <a:rPr lang="en-GB" dirty="0"/>
              <a:t>Is your answer context-dependent?</a:t>
            </a:r>
          </a:p>
        </p:txBody>
      </p:sp>
      <p:sp>
        <p:nvSpPr>
          <p:cNvPr id="10" name="TextBox 9">
            <a:extLst>
              <a:ext uri="{FF2B5EF4-FFF2-40B4-BE49-F238E27FC236}">
                <a16:creationId xmlns:a16="http://schemas.microsoft.com/office/drawing/2014/main" id="{F412E5F0-A3CE-4A43-B42B-2FA222DB754B}"/>
              </a:ext>
            </a:extLst>
          </p:cNvPr>
          <p:cNvSpPr txBox="1"/>
          <p:nvPr/>
        </p:nvSpPr>
        <p:spPr>
          <a:xfrm>
            <a:off x="301555" y="1314185"/>
            <a:ext cx="8512621" cy="584775"/>
          </a:xfrm>
          <a:prstGeom prst="rect">
            <a:avLst/>
          </a:prstGeom>
          <a:noFill/>
        </p:spPr>
        <p:txBody>
          <a:bodyPr wrap="square">
            <a:spAutoFit/>
          </a:bodyPr>
          <a:lstStyle/>
          <a:p>
            <a:r>
              <a:rPr lang="en-GB" sz="3200" dirty="0"/>
              <a:t>Questioning the question</a:t>
            </a:r>
          </a:p>
        </p:txBody>
      </p:sp>
      <p:sp>
        <p:nvSpPr>
          <p:cNvPr id="11" name="Title 1">
            <a:extLst>
              <a:ext uri="{FF2B5EF4-FFF2-40B4-BE49-F238E27FC236}">
                <a16:creationId xmlns:a16="http://schemas.microsoft.com/office/drawing/2014/main" id="{ACB9756B-CF9E-4F6F-8F6D-D9E24F88D65B}"/>
              </a:ext>
            </a:extLst>
          </p:cNvPr>
          <p:cNvSpPr txBox="1">
            <a:spLocks/>
          </p:cNvSpPr>
          <p:nvPr/>
        </p:nvSpPr>
        <p:spPr>
          <a:xfrm>
            <a:off x="252000" y="365125"/>
            <a:ext cx="8640000"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t>Problematising</a:t>
            </a:r>
          </a:p>
        </p:txBody>
      </p:sp>
    </p:spTree>
    <p:extLst>
      <p:ext uri="{BB962C8B-B14F-4D97-AF65-F5344CB8AC3E}">
        <p14:creationId xmlns:p14="http://schemas.microsoft.com/office/powerpoint/2010/main" val="4100826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23411-12EE-44B2-8140-A1D56D131F5B}"/>
              </a:ext>
            </a:extLst>
          </p:cNvPr>
          <p:cNvSpPr>
            <a:spLocks noGrp="1"/>
          </p:cNvSpPr>
          <p:nvPr>
            <p:ph sz="half" idx="1"/>
          </p:nvPr>
        </p:nvSpPr>
        <p:spPr>
          <a:xfrm>
            <a:off x="340467" y="3968885"/>
            <a:ext cx="8512621" cy="2344367"/>
          </a:xfrm>
          <a:solidFill>
            <a:srgbClr val="FFFEEF"/>
          </a:solidFill>
          <a:ln w="19050">
            <a:solidFill>
              <a:schemeClr val="tx1">
                <a:lumMod val="50000"/>
                <a:lumOff val="50000"/>
              </a:schemeClr>
            </a:solidFill>
          </a:ln>
        </p:spPr>
        <p:txBody>
          <a:bodyPr>
            <a:noAutofit/>
          </a:bodyPr>
          <a:lstStyle/>
          <a:p>
            <a:pPr marL="0" indent="0">
              <a:buNone/>
            </a:pPr>
            <a:r>
              <a:rPr lang="en-GB" dirty="0"/>
              <a:t>Example</a:t>
            </a:r>
          </a:p>
          <a:p>
            <a:pPr marL="0" indent="0">
              <a:buNone/>
            </a:pPr>
            <a:r>
              <a:rPr lang="en-GB" dirty="0">
                <a:latin typeface="+mj-lt"/>
              </a:rPr>
              <a:t>‘Cottrell (2008) defines an essay as a structured answer to an academic question, while Bryman (2012) adds that good essays require evidence to support the argument.’</a:t>
            </a:r>
            <a:endParaRPr lang="en-GB" dirty="0"/>
          </a:p>
        </p:txBody>
      </p:sp>
      <p:sp>
        <p:nvSpPr>
          <p:cNvPr id="4" name="Content Placeholder 3">
            <a:extLst>
              <a:ext uri="{FF2B5EF4-FFF2-40B4-BE49-F238E27FC236}">
                <a16:creationId xmlns:a16="http://schemas.microsoft.com/office/drawing/2014/main" id="{570928A2-918E-4298-A2FE-24E02A3B975D}"/>
              </a:ext>
            </a:extLst>
          </p:cNvPr>
          <p:cNvSpPr>
            <a:spLocks noGrp="1"/>
          </p:cNvSpPr>
          <p:nvPr>
            <p:ph sz="half" idx="2"/>
          </p:nvPr>
        </p:nvSpPr>
        <p:spPr>
          <a:xfrm>
            <a:off x="651753" y="2253641"/>
            <a:ext cx="8015591" cy="4351338"/>
          </a:xfrm>
        </p:spPr>
        <p:txBody>
          <a:bodyPr/>
          <a:lstStyle/>
          <a:p>
            <a:pPr marL="514350" indent="-514350">
              <a:lnSpc>
                <a:spcPct val="100000"/>
              </a:lnSpc>
              <a:spcBef>
                <a:spcPts val="0"/>
              </a:spcBef>
              <a:spcAft>
                <a:spcPts val="2400"/>
              </a:spcAft>
              <a:buFont typeface="+mj-lt"/>
              <a:buAutoNum type="arabicPeriod"/>
            </a:pPr>
            <a:r>
              <a:rPr lang="en-GB" dirty="0"/>
              <a:t>Establish clear definitions of the key term/s</a:t>
            </a:r>
          </a:p>
          <a:p>
            <a:pPr marL="514350" indent="-514350">
              <a:lnSpc>
                <a:spcPct val="100000"/>
              </a:lnSpc>
              <a:spcBef>
                <a:spcPts val="0"/>
              </a:spcBef>
              <a:spcAft>
                <a:spcPts val="2400"/>
              </a:spcAft>
              <a:buFont typeface="+mj-lt"/>
              <a:buAutoNum type="arabicPeriod"/>
            </a:pPr>
            <a:r>
              <a:rPr lang="en-GB" dirty="0"/>
              <a:t>Always use discipline specific definitions</a:t>
            </a:r>
          </a:p>
        </p:txBody>
      </p:sp>
      <p:sp>
        <p:nvSpPr>
          <p:cNvPr id="10" name="TextBox 9">
            <a:extLst>
              <a:ext uri="{FF2B5EF4-FFF2-40B4-BE49-F238E27FC236}">
                <a16:creationId xmlns:a16="http://schemas.microsoft.com/office/drawing/2014/main" id="{F412E5F0-A3CE-4A43-B42B-2FA222DB754B}"/>
              </a:ext>
            </a:extLst>
          </p:cNvPr>
          <p:cNvSpPr txBox="1"/>
          <p:nvPr/>
        </p:nvSpPr>
        <p:spPr>
          <a:xfrm>
            <a:off x="301555" y="1314185"/>
            <a:ext cx="8512621" cy="584775"/>
          </a:xfrm>
          <a:prstGeom prst="rect">
            <a:avLst/>
          </a:prstGeom>
          <a:noFill/>
        </p:spPr>
        <p:txBody>
          <a:bodyPr wrap="square">
            <a:spAutoFit/>
          </a:bodyPr>
          <a:lstStyle/>
          <a:p>
            <a:r>
              <a:rPr lang="en-GB" sz="3200" dirty="0"/>
              <a:t>Explain the key terms</a:t>
            </a:r>
          </a:p>
        </p:txBody>
      </p:sp>
      <p:sp>
        <p:nvSpPr>
          <p:cNvPr id="11" name="Title 1">
            <a:extLst>
              <a:ext uri="{FF2B5EF4-FFF2-40B4-BE49-F238E27FC236}">
                <a16:creationId xmlns:a16="http://schemas.microsoft.com/office/drawing/2014/main" id="{ACB9756B-CF9E-4F6F-8F6D-D9E24F88D65B}"/>
              </a:ext>
            </a:extLst>
          </p:cNvPr>
          <p:cNvSpPr txBox="1">
            <a:spLocks/>
          </p:cNvSpPr>
          <p:nvPr/>
        </p:nvSpPr>
        <p:spPr>
          <a:xfrm>
            <a:off x="252000" y="365125"/>
            <a:ext cx="8640000"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t>Definition/s</a:t>
            </a:r>
          </a:p>
        </p:txBody>
      </p:sp>
    </p:spTree>
    <p:extLst>
      <p:ext uri="{BB962C8B-B14F-4D97-AF65-F5344CB8AC3E}">
        <p14:creationId xmlns:p14="http://schemas.microsoft.com/office/powerpoint/2010/main" val="2716508827"/>
      </p:ext>
    </p:extLst>
  </p:cSld>
  <p:clrMapOvr>
    <a:masterClrMapping/>
  </p:clrMapOvr>
  <mc:AlternateContent xmlns:mc="http://schemas.openxmlformats.org/markup-compatibility/2006" xmlns:p14="http://schemas.microsoft.com/office/powerpoint/2010/main">
    <mc:Choice Requires="p14">
      <p:transition spd="slow" p14:dur="17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23411-12EE-44B2-8140-A1D56D131F5B}"/>
              </a:ext>
            </a:extLst>
          </p:cNvPr>
          <p:cNvSpPr>
            <a:spLocks noGrp="1"/>
          </p:cNvSpPr>
          <p:nvPr>
            <p:ph sz="half" idx="1"/>
          </p:nvPr>
        </p:nvSpPr>
        <p:spPr>
          <a:xfrm>
            <a:off x="340467" y="3978613"/>
            <a:ext cx="8512621" cy="2611394"/>
          </a:xfrm>
          <a:solidFill>
            <a:srgbClr val="FFFEEF"/>
          </a:solidFill>
          <a:ln w="19050">
            <a:solidFill>
              <a:schemeClr val="tx1">
                <a:lumMod val="50000"/>
                <a:lumOff val="50000"/>
              </a:schemeClr>
            </a:solidFill>
          </a:ln>
        </p:spPr>
        <p:txBody>
          <a:bodyPr>
            <a:noAutofit/>
          </a:bodyPr>
          <a:lstStyle/>
          <a:p>
            <a:pPr marL="0" indent="0">
              <a:buNone/>
            </a:pPr>
            <a:r>
              <a:rPr lang="en-GB" dirty="0"/>
              <a:t>Example</a:t>
            </a:r>
          </a:p>
          <a:p>
            <a:pPr marL="0" indent="0">
              <a:buNone/>
            </a:pPr>
            <a:r>
              <a:rPr lang="en-GB" dirty="0">
                <a:latin typeface="+mj-lt"/>
              </a:rPr>
              <a:t>‘This essay analyses varying opinions on what makes an excellent essay and identifies some core elements including answering the question, structuring the argument and supporting the argument with high-quality evidence.’</a:t>
            </a:r>
            <a:endParaRPr lang="en-GB" dirty="0"/>
          </a:p>
        </p:txBody>
      </p:sp>
      <p:sp>
        <p:nvSpPr>
          <p:cNvPr id="4" name="Content Placeholder 3">
            <a:extLst>
              <a:ext uri="{FF2B5EF4-FFF2-40B4-BE49-F238E27FC236}">
                <a16:creationId xmlns:a16="http://schemas.microsoft.com/office/drawing/2014/main" id="{570928A2-918E-4298-A2FE-24E02A3B975D}"/>
              </a:ext>
            </a:extLst>
          </p:cNvPr>
          <p:cNvSpPr>
            <a:spLocks noGrp="1"/>
          </p:cNvSpPr>
          <p:nvPr>
            <p:ph sz="half" idx="2"/>
          </p:nvPr>
        </p:nvSpPr>
        <p:spPr>
          <a:xfrm>
            <a:off x="651753" y="2253641"/>
            <a:ext cx="8015591" cy="4351338"/>
          </a:xfrm>
        </p:spPr>
        <p:txBody>
          <a:bodyPr/>
          <a:lstStyle/>
          <a:p>
            <a:pPr marL="514350" indent="-514350">
              <a:lnSpc>
                <a:spcPct val="100000"/>
              </a:lnSpc>
              <a:spcBef>
                <a:spcPts val="0"/>
              </a:spcBef>
              <a:spcAft>
                <a:spcPts val="2400"/>
              </a:spcAft>
              <a:buFont typeface="+mj-lt"/>
              <a:buAutoNum type="arabicPeriod"/>
            </a:pPr>
            <a:r>
              <a:rPr lang="en-GB" dirty="0"/>
              <a:t>Tell the reader what to expect</a:t>
            </a:r>
          </a:p>
          <a:p>
            <a:pPr marL="514350" indent="-514350">
              <a:lnSpc>
                <a:spcPct val="100000"/>
              </a:lnSpc>
              <a:spcBef>
                <a:spcPts val="0"/>
              </a:spcBef>
              <a:spcAft>
                <a:spcPts val="2400"/>
              </a:spcAft>
              <a:buFont typeface="+mj-lt"/>
              <a:buAutoNum type="arabicPeriod"/>
            </a:pPr>
            <a:r>
              <a:rPr lang="en-GB" dirty="0"/>
              <a:t>A clear outline of the main content</a:t>
            </a:r>
          </a:p>
        </p:txBody>
      </p:sp>
      <p:sp>
        <p:nvSpPr>
          <p:cNvPr id="10" name="TextBox 9">
            <a:extLst>
              <a:ext uri="{FF2B5EF4-FFF2-40B4-BE49-F238E27FC236}">
                <a16:creationId xmlns:a16="http://schemas.microsoft.com/office/drawing/2014/main" id="{F412E5F0-A3CE-4A43-B42B-2FA222DB754B}"/>
              </a:ext>
            </a:extLst>
          </p:cNvPr>
          <p:cNvSpPr txBox="1"/>
          <p:nvPr/>
        </p:nvSpPr>
        <p:spPr>
          <a:xfrm>
            <a:off x="301555" y="1314185"/>
            <a:ext cx="8640000" cy="584775"/>
          </a:xfrm>
          <a:prstGeom prst="rect">
            <a:avLst/>
          </a:prstGeom>
          <a:noFill/>
        </p:spPr>
        <p:txBody>
          <a:bodyPr wrap="square">
            <a:spAutoFit/>
          </a:bodyPr>
          <a:lstStyle/>
          <a:p>
            <a:r>
              <a:rPr lang="en-GB" sz="3200" dirty="0"/>
              <a:t>Outline the focus, structure and aims of your essay</a:t>
            </a:r>
          </a:p>
        </p:txBody>
      </p:sp>
      <p:sp>
        <p:nvSpPr>
          <p:cNvPr id="11" name="Title 1">
            <a:extLst>
              <a:ext uri="{FF2B5EF4-FFF2-40B4-BE49-F238E27FC236}">
                <a16:creationId xmlns:a16="http://schemas.microsoft.com/office/drawing/2014/main" id="{ACB9756B-CF9E-4F6F-8F6D-D9E24F88D65B}"/>
              </a:ext>
            </a:extLst>
          </p:cNvPr>
          <p:cNvSpPr txBox="1">
            <a:spLocks/>
          </p:cNvSpPr>
          <p:nvPr/>
        </p:nvSpPr>
        <p:spPr>
          <a:xfrm>
            <a:off x="252000" y="365125"/>
            <a:ext cx="8640000" cy="864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dirty="0"/>
              <a:t>Plan</a:t>
            </a:r>
          </a:p>
        </p:txBody>
      </p:sp>
    </p:spTree>
    <p:extLst>
      <p:ext uri="{BB962C8B-B14F-4D97-AF65-F5344CB8AC3E}">
        <p14:creationId xmlns:p14="http://schemas.microsoft.com/office/powerpoint/2010/main" val="407315862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6.4|5.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2490</TotalTime>
  <Words>1587</Words>
  <Application>Microsoft Office PowerPoint</Application>
  <PresentationFormat>On-screen Show (4:3)</PresentationFormat>
  <Paragraphs>122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Schoolbook</vt:lpstr>
      <vt:lpstr>Calibri Light</vt:lpstr>
      <vt:lpstr>Calibri</vt:lpstr>
      <vt:lpstr>Arial</vt:lpstr>
      <vt:lpstr>Office Theme</vt:lpstr>
      <vt:lpstr>PowerPoint Presentation</vt:lpstr>
      <vt:lpstr>Writing your introduction</vt:lpstr>
      <vt:lpstr>Writing your introduction</vt:lpstr>
      <vt:lpstr>Writing your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your introduction</vt:lpstr>
      <vt:lpstr>Further resources</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Copping</dc:creator>
  <cp:lastModifiedBy>Tracey Ashmore</cp:lastModifiedBy>
  <cp:revision>133</cp:revision>
  <dcterms:created xsi:type="dcterms:W3CDTF">2020-05-07T08:56:05Z</dcterms:created>
  <dcterms:modified xsi:type="dcterms:W3CDTF">2022-02-18T15:35:22Z</dcterms:modified>
</cp:coreProperties>
</file>